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6.svg" ContentType="image/svg+xml"/>
  <Override PartName="/ppt/media/image1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7" r:id="rId5"/>
    <p:sldId id="290" r:id="rId6"/>
    <p:sldId id="291" r:id="rId7"/>
    <p:sldId id="292" r:id="rId8"/>
    <p:sldId id="301" r:id="rId9"/>
    <p:sldId id="271" r:id="rId10"/>
    <p:sldId id="272" r:id="rId11"/>
    <p:sldId id="293" r:id="rId12"/>
    <p:sldId id="274" r:id="rId13"/>
    <p:sldId id="300" r:id="rId14"/>
    <p:sldId id="298" r:id="rId15"/>
    <p:sldId id="294" r:id="rId16"/>
    <p:sldId id="281" r:id="rId17"/>
    <p:sldId id="296" r:id="rId18"/>
    <p:sldId id="302" r:id="rId19"/>
    <p:sldId id="284" r:id="rId20"/>
    <p:sldId id="303" r:id="rId21"/>
    <p:sldId id="285" r:id="rId22"/>
  </p:sldIdLst>
  <p:sldSz cx="12192000" cy="6858000"/>
  <p:notesSz cx="7103745" cy="10234295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426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1" Type="http://schemas.openxmlformats.org/officeDocument/2006/relationships/tags" Target="../tags/tag219.xml"/><Relationship Id="rId20" Type="http://schemas.openxmlformats.org/officeDocument/2006/relationships/tags" Target="../tags/tag218.xml"/><Relationship Id="rId2" Type="http://schemas.openxmlformats.org/officeDocument/2006/relationships/tags" Target="../tags/tag200.xml"/><Relationship Id="rId19" Type="http://schemas.openxmlformats.org/officeDocument/2006/relationships/tags" Target="../tags/tag217.xml"/><Relationship Id="rId18" Type="http://schemas.openxmlformats.org/officeDocument/2006/relationships/tags" Target="../tags/tag216.xml"/><Relationship Id="rId17" Type="http://schemas.openxmlformats.org/officeDocument/2006/relationships/tags" Target="../tags/tag215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2" Type="http://schemas.openxmlformats.org/officeDocument/2006/relationships/tags" Target="../tags/tag240.xml"/><Relationship Id="rId21" Type="http://schemas.openxmlformats.org/officeDocument/2006/relationships/tags" Target="../tags/tag239.xml"/><Relationship Id="rId20" Type="http://schemas.openxmlformats.org/officeDocument/2006/relationships/tags" Target="../tags/tag238.xml"/><Relationship Id="rId2" Type="http://schemas.openxmlformats.org/officeDocument/2006/relationships/tags" Target="../tags/tag220.xml"/><Relationship Id="rId19" Type="http://schemas.openxmlformats.org/officeDocument/2006/relationships/tags" Target="../tags/tag237.xml"/><Relationship Id="rId18" Type="http://schemas.openxmlformats.org/officeDocument/2006/relationships/tags" Target="../tags/tag236.xml"/><Relationship Id="rId17" Type="http://schemas.openxmlformats.org/officeDocument/2006/relationships/tags" Target="../tags/tag235.xml"/><Relationship Id="rId16" Type="http://schemas.openxmlformats.org/officeDocument/2006/relationships/tags" Target="../tags/tag234.xml"/><Relationship Id="rId15" Type="http://schemas.openxmlformats.org/officeDocument/2006/relationships/tags" Target="../tags/tag233.xml"/><Relationship Id="rId14" Type="http://schemas.openxmlformats.org/officeDocument/2006/relationships/tags" Target="../tags/tag232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6" Type="http://schemas.openxmlformats.org/officeDocument/2006/relationships/tags" Target="../tags/tag283.xml"/><Relationship Id="rId25" Type="http://schemas.openxmlformats.org/officeDocument/2006/relationships/tags" Target="../tags/tag282.xml"/><Relationship Id="rId24" Type="http://schemas.openxmlformats.org/officeDocument/2006/relationships/tags" Target="../tags/tag281.xml"/><Relationship Id="rId23" Type="http://schemas.openxmlformats.org/officeDocument/2006/relationships/tags" Target="../tags/tag280.xml"/><Relationship Id="rId22" Type="http://schemas.openxmlformats.org/officeDocument/2006/relationships/tags" Target="../tags/tag279.xml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tags" Target="../tags/tag259.xml"/><Relationship Id="rId19" Type="http://schemas.openxmlformats.org/officeDocument/2006/relationships/tags" Target="../tags/tag276.xml"/><Relationship Id="rId18" Type="http://schemas.openxmlformats.org/officeDocument/2006/relationships/tags" Target="../tags/tag275.xml"/><Relationship Id="rId17" Type="http://schemas.openxmlformats.org/officeDocument/2006/relationships/tags" Target="../tags/tag274.xml"/><Relationship Id="rId16" Type="http://schemas.openxmlformats.org/officeDocument/2006/relationships/tags" Target="../tags/tag273.xml"/><Relationship Id="rId15" Type="http://schemas.openxmlformats.org/officeDocument/2006/relationships/tags" Target="../tags/tag272.xml"/><Relationship Id="rId14" Type="http://schemas.openxmlformats.org/officeDocument/2006/relationships/tags" Target="../tags/tag271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0" Type="http://schemas.openxmlformats.org/officeDocument/2006/relationships/tags" Target="../tags/tag292.xml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0" Type="http://schemas.openxmlformats.org/officeDocument/2006/relationships/tags" Target="../tags/tag301.xm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94" hasCustomPrompt="1"/>
            <p:custDataLst>
              <p:tags r:id="rId4"/>
            </p:custDataLst>
          </p:nvPr>
        </p:nvSpPr>
        <p:spPr>
          <a:xfrm>
            <a:off x="17272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图片占位符 32"/>
          <p:cNvSpPr>
            <a:spLocks noGrp="1"/>
          </p:cNvSpPr>
          <p:nvPr>
            <p:ph type="pic" idx="16392" hasCustomPrompt="1"/>
            <p:custDataLst>
              <p:tags r:id="rId5"/>
            </p:custDataLst>
          </p:nvPr>
        </p:nvSpPr>
        <p:spPr>
          <a:xfrm>
            <a:off x="20116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6" name="装饰  5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7" name="装饰  6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54864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8" name="图片占位符 37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57708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9" name="文本占位符 38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1" name="装饰  0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2" name="装饰  1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92456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3" name="图片占位符 42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5300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4" name="文本占位符 43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5" name="文本占位符 44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图片占位符 31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914400" y="1828800"/>
            <a:ext cx="4724400" cy="2336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图片占位符 35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553200" y="1828800"/>
            <a:ext cx="4724400" cy="2336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图片占位符 31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图片占位符 35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图片占位符 39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1473200" y="1955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图片占位符 31"/>
          <p:cNvSpPr>
            <a:spLocks noGrp="1"/>
          </p:cNvSpPr>
          <p:nvPr>
            <p:ph type="pic" idx="16392" hasCustomPrompt="1"/>
            <p:custDataLst>
              <p:tags r:id="rId4"/>
            </p:custDataLst>
          </p:nvPr>
        </p:nvSpPr>
        <p:spPr>
          <a:xfrm>
            <a:off x="1828800" y="23114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5334000" y="1955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图片占位符 35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5689600" y="23114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9194800" y="1955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图片占位符 39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9550400" y="23114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文本占位符 30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装饰  7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文本占位符 30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622300" y="20828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4483100" y="20828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4704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44704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8343900" y="20828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3312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83312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1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图片占位符 31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图片占位符 35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图片占位符 39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4704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4704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83312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83312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图片占位符 31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86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419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1524000"/>
            <a:ext cx="5334000" cy="2692400"/>
          </a:xfrm>
          <a:custGeom>
            <a:avLst/>
            <a:gdLst>
              <a:gd name="connisteX0" fmla="*/ 0 w 5334000"/>
              <a:gd name="connsiteY0" fmla="*/ 203200 h 2692400"/>
              <a:gd name="connisteX1" fmla="*/ 203200 w 5334000"/>
              <a:gd name="connsiteY1" fmla="*/ 0 h 2692400"/>
              <a:gd name="connisteX2" fmla="*/ 5130800 w 5334000"/>
              <a:gd name="connsiteY2" fmla="*/ 0 h 2692400"/>
              <a:gd name="connisteX3" fmla="*/ 5334000 w 5334000"/>
              <a:gd name="connsiteY3" fmla="*/ 203200 h 2692400"/>
              <a:gd name="connisteX4" fmla="*/ 5334000 w 5334000"/>
              <a:gd name="connsiteY4" fmla="*/ 2692400 h 2692400"/>
              <a:gd name="connisteX5" fmla="*/ 0 w 5334000"/>
              <a:gd name="connsiteY5" fmla="*/ 2692400 h 2692400"/>
              <a:gd name="connisteX6" fmla="*/ 0 w 53340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图片占位符 35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4216400"/>
            <a:ext cx="5334000" cy="2032000"/>
          </a:xfrm>
          <a:custGeom>
            <a:avLst/>
            <a:gdLst>
              <a:gd name="connisteX0" fmla="*/ 0 w 5334000"/>
              <a:gd name="connsiteY0" fmla="*/ 0 h 2032000"/>
              <a:gd name="connisteX1" fmla="*/ 5334000 w 5334000"/>
              <a:gd name="connsiteY1" fmla="*/ 0 h 2032000"/>
              <a:gd name="connisteX2" fmla="*/ 5334000 w 5334000"/>
              <a:gd name="connsiteY2" fmla="*/ 1828800 h 2032000"/>
              <a:gd name="connisteX3" fmla="*/ 5130800 w 5334000"/>
              <a:gd name="connsiteY3" fmla="*/ 2032000 h 2032000"/>
              <a:gd name="connisteX4" fmla="*/ 203200 w 5334000"/>
              <a:gd name="connsiteY4" fmla="*/ 2032000 h 2032000"/>
              <a:gd name="connisteX5" fmla="*/ 0 w 5334000"/>
              <a:gd name="connsiteY5" fmla="*/ 1828800 h 2032000"/>
              <a:gd name="connisteX6" fmla="*/ 0 w 53340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0"/>
                </a:moveTo>
                <a:lnTo>
                  <a:pt x="5334000" y="0"/>
                </a:lnTo>
                <a:lnTo>
                  <a:pt x="5334000" y="1828800"/>
                </a:lnTo>
                <a:cubicBezTo>
                  <a:pt x="5334000" y="1941024"/>
                  <a:pt x="5243024" y="2032000"/>
                  <a:pt x="51308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2387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8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473200" y="1803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图片占位符 33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5334000" y="1803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4704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图片占位符 36"/>
          <p:cNvSpPr>
            <a:spLocks noGrp="1"/>
          </p:cNvSpPr>
          <p:nvPr>
            <p:ph type="pic" idx="16394" hasCustomPrompt="1"/>
            <p:custDataLst>
              <p:tags r:id="rId9"/>
            </p:custDataLst>
          </p:nvPr>
        </p:nvSpPr>
        <p:spPr>
          <a:xfrm>
            <a:off x="9194800" y="1803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8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52578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54102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4102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52578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54102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54102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8" name="装饰  7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5257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54102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4102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3479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4704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4704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83312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83312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8" name="装饰  7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4732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图片占位符 33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53340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4704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图片占位符 36"/>
          <p:cNvSpPr>
            <a:spLocks noGrp="1"/>
          </p:cNvSpPr>
          <p:nvPr>
            <p:ph type="pic" idx="16394" hasCustomPrompt="1"/>
            <p:custDataLst>
              <p:tags r:id="rId9"/>
            </p:custDataLst>
          </p:nvPr>
        </p:nvSpPr>
        <p:spPr>
          <a:xfrm>
            <a:off x="91948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133600 h 2336800"/>
              <a:gd name="connisteX5" fmla="*/ 3251200 w 3454400"/>
              <a:gd name="connsiteY5" fmla="*/ 2336800 h 2336800"/>
              <a:gd name="connisteX6" fmla="*/ 203200 w 3454400"/>
              <a:gd name="connsiteY6" fmla="*/ 2336800 h 2336800"/>
              <a:gd name="connisteX7" fmla="*/ 0 w 3454400"/>
              <a:gd name="connsiteY7" fmla="*/ 2133600 h 2336800"/>
              <a:gd name="connisteX8" fmla="*/ 0 w 34544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165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724400"/>
            <a:ext cx="345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内容占位符 33"/>
          <p:cNvSpPr>
            <a:spLocks noGrp="1"/>
          </p:cNvSpPr>
          <p:nvPr>
            <p:ph idx="16393" hasCustomPrompt="1"/>
            <p:custDataLst>
              <p:tags r:id="rId6"/>
            </p:custDataLst>
          </p:nvPr>
        </p:nvSpPr>
        <p:spPr>
          <a:xfrm>
            <a:off x="43688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133600 h 2336800"/>
              <a:gd name="connisteX5" fmla="*/ 3251200 w 3454400"/>
              <a:gd name="connsiteY5" fmla="*/ 2336800 h 2336800"/>
              <a:gd name="connisteX6" fmla="*/ 203200 w 3454400"/>
              <a:gd name="connsiteY6" fmla="*/ 2336800 h 2336800"/>
              <a:gd name="connisteX7" fmla="*/ 0 w 3454400"/>
              <a:gd name="connsiteY7" fmla="*/ 2133600 h 2336800"/>
              <a:gd name="connisteX8" fmla="*/ 0 w 34544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68800" y="4165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368800" y="4724400"/>
            <a:ext cx="345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内容占位符 36"/>
          <p:cNvSpPr>
            <a:spLocks noGrp="1"/>
          </p:cNvSpPr>
          <p:nvPr>
            <p:ph idx="16394" hasCustomPrompt="1"/>
            <p:custDataLst>
              <p:tags r:id="rId9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133600 h 2336800"/>
              <a:gd name="connisteX5" fmla="*/ 3251200 w 3454400"/>
              <a:gd name="connsiteY5" fmla="*/ 2336800 h 2336800"/>
              <a:gd name="connisteX6" fmla="*/ 203200 w 3454400"/>
              <a:gd name="connsiteY6" fmla="*/ 2336800 h 2336800"/>
              <a:gd name="connisteX7" fmla="*/ 0 w 3454400"/>
              <a:gd name="connsiteY7" fmla="*/ 2133600 h 2336800"/>
              <a:gd name="connisteX8" fmla="*/ 0 w 34544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128000" y="4165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128000" y="4724400"/>
            <a:ext cx="345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553200" y="21082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553200" y="26670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553200" y="41910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6553200" y="47498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副标题 29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1" name="标题 30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33" name="装饰  2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36" name="装饰  5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395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副标题 29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1" name="标题 30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33" name="装饰  2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36" name="装饰  5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42" name="装饰  1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3" name="文本占位符 42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d55c05a-dc08-11f0-b79a-de292c6a56ec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idx="10" hasCustomPrompt="1"/>
            <p:custDataLst>
              <p:tags r:id="rId3"/>
            </p:custDataLst>
          </p:nvPr>
        </p:nvSpPr>
        <p:spPr>
          <a:xfrm>
            <a:off x="9282430" y="4605338"/>
            <a:ext cx="1353820" cy="333375"/>
          </a:xfrm>
        </p:spPr>
        <p:txBody>
          <a:bodyPr wrap="none" anchor="ctr" anchorCtr="0">
            <a:spAutoFit/>
          </a:bodyPr>
          <a:lstStyle>
            <a:lvl1pPr algn="r">
              <a:buNone/>
              <a:defRPr sz="1750">
                <a:solidFill>
                  <a:srgbClr val="F3F3F3"/>
                </a:solidFill>
                <a:ea typeface="可爱吧唧" panose="02000000000000000000" charset="-122"/>
              </a:defRPr>
            </a:lvl1pPr>
          </a:lstStyle>
          <a:p>
            <a:pPr lvl="0"/>
            <a:r>
              <a:rPr lang="zh-CN" altLang="en-US" smtClean="0"/>
              <a:t>汇报人：姓名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1" hasCustomPrompt="1"/>
            <p:custDataLst>
              <p:tags r:id="rId4"/>
            </p:custDataLst>
          </p:nvPr>
        </p:nvSpPr>
        <p:spPr>
          <a:xfrm>
            <a:off x="9185910" y="4944110"/>
            <a:ext cx="1437640" cy="284480"/>
          </a:xfrm>
        </p:spPr>
        <p:txBody>
          <a:bodyPr wrap="none" anchor="ctr" anchorCtr="0">
            <a:spAutoFit/>
          </a:bodyPr>
          <a:lstStyle>
            <a:lvl1pPr algn="r">
              <a:buNone/>
              <a:defRPr sz="1400">
                <a:solidFill>
                  <a:srgbClr val="F4F5F4"/>
                </a:solidFill>
                <a:ea typeface="可爱吧唧" panose="02000000000000000000" charset="-122"/>
              </a:defRPr>
            </a:lvl1pPr>
          </a:lstStyle>
          <a:p>
            <a:pPr lvl="0"/>
            <a:r>
              <a:rPr lang="zh-CN" altLang="en-US" smtClean="0"/>
              <a:t>2025年12月18日</a:t>
            </a:r>
            <a:endParaRPr lang="zh-CN" altLang="en-US" smtClean="0"/>
          </a:p>
        </p:txBody>
      </p:sp>
      <p:sp>
        <p:nvSpPr>
          <p:cNvPr id="10" name="标题 9"/>
          <p:cNvSpPr>
            <a:spLocks noGrp="1"/>
          </p:cNvSpPr>
          <p:nvPr>
            <p:ph type="title" idx="12" hasCustomPrompt="1"/>
            <p:custDataLst>
              <p:tags r:id="rId5"/>
            </p:custDataLst>
          </p:nvPr>
        </p:nvSpPr>
        <p:spPr>
          <a:xfrm>
            <a:off x="6673850" y="1833880"/>
            <a:ext cx="2127250" cy="1012190"/>
          </a:xfrm>
        </p:spPr>
        <p:txBody>
          <a:bodyPr wrap="none" anchor="ctr" anchorCtr="0">
            <a:spAutoFit/>
          </a:bodyPr>
          <a:lstStyle>
            <a:lvl1pPr algn="l">
              <a:buNone/>
              <a:defRPr sz="6650">
                <a:solidFill>
                  <a:srgbClr val="F4F6F7"/>
                </a:solidFill>
                <a:ea typeface="汉仪帅线体简" panose="00020600040101010101" charset="-122"/>
              </a:defRPr>
            </a:lvl1pPr>
          </a:lstStyle>
          <a:p>
            <a:r>
              <a:rPr lang="zh-CN" altLang="en-US" smtClean="0"/>
              <a:t>Drake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3" hasCustomPrompt="1"/>
            <p:custDataLst>
              <p:tags r:id="rId6"/>
            </p:custDataLst>
          </p:nvPr>
        </p:nvSpPr>
        <p:spPr>
          <a:xfrm>
            <a:off x="6623050" y="2794635"/>
            <a:ext cx="3230880" cy="506730"/>
          </a:xfrm>
        </p:spPr>
        <p:txBody>
          <a:bodyPr wrap="none" anchor="ctr" anchorCtr="0">
            <a:spAutoFit/>
          </a:bodyPr>
          <a:lstStyle>
            <a:lvl1pPr algn="l">
              <a:buNone/>
              <a:defRPr sz="3000">
                <a:solidFill>
                  <a:srgbClr val="F6F9FA"/>
                </a:solidFill>
                <a:ea typeface="汉仪帅线体简" panose="00020600040101010101" charset="-122"/>
              </a:defRPr>
            </a:lvl1pPr>
          </a:lstStyle>
          <a:p>
            <a:pPr lvl="0"/>
            <a:r>
              <a:rPr lang="zh-CN" altLang="en-US" smtClean="0"/>
              <a:t>热门单曲歌词中的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6642100" y="3333115"/>
            <a:ext cx="4069080" cy="1150620"/>
          </a:xfrm>
        </p:spPr>
        <p:txBody>
          <a:bodyPr wrap="none" anchor="ctr" anchorCtr="0">
            <a:spAutoFit/>
          </a:bodyPr>
          <a:lstStyle>
            <a:lvl1pPr algn="l">
              <a:buNone/>
              <a:defRPr sz="7650">
                <a:solidFill>
                  <a:srgbClr val="FAFBFA"/>
                </a:solidFill>
                <a:ea typeface="汉仪帅线体简" panose="00020600040101010101" charset="-122"/>
              </a:defRPr>
            </a:lvl1pPr>
          </a:lstStyle>
          <a:p>
            <a:pPr lvl="0"/>
            <a:r>
              <a:rPr lang="zh-CN" altLang="en-US" smtClean="0"/>
              <a:t>情感矛盾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0d55c18e-dc08-11f0-b79a-de292c6a56ec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idx="10" hasCustomPrompt="1"/>
            <p:custDataLst>
              <p:tags r:id="rId3"/>
            </p:custDataLst>
          </p:nvPr>
        </p:nvSpPr>
        <p:spPr>
          <a:xfrm>
            <a:off x="5296535" y="2343785"/>
            <a:ext cx="6202680" cy="1732280"/>
          </a:xfrm>
        </p:spPr>
        <p:txBody>
          <a:bodyPr wrap="none" anchor="ctr" anchorCtr="0">
            <a:spAutoFit/>
          </a:bodyPr>
          <a:lstStyle>
            <a:lvl1pPr algn="ctr">
              <a:buNone/>
              <a:defRPr sz="11850">
                <a:solidFill>
                  <a:srgbClr val="F7FAFA"/>
                </a:solidFill>
                <a:ea typeface="汉仪帅线体简" panose="00020600040101010101" charset="-122"/>
              </a:defRPr>
            </a:lvl1pPr>
          </a:lstStyle>
          <a:p>
            <a:r>
              <a:rPr lang="zh-CN" altLang="en-US" smtClean="0"/>
              <a:t>谢谢大家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5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9" hasCustomPrompt="1"/>
            <p:custDataLst>
              <p:tags r:id="rId5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400" hasCustomPrompt="1"/>
            <p:custDataLst>
              <p:tags r:id="rId8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401" hasCustomPrompt="1"/>
            <p:custDataLst>
              <p:tags r:id="rId11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402" hasCustomPrompt="1"/>
            <p:custDataLst>
              <p:tags r:id="rId14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6" hasCustomPrompt="1"/>
            <p:custDataLst>
              <p:tags r:id="rId16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1" name="装饰  0"/>
          <p:cNvSpPr>
            <a:spLocks noGrp="1"/>
          </p:cNvSpPr>
          <p:nvPr>
            <p:ph type="body" idx="16403" hasCustomPrompt="1"/>
            <p:custDataLst>
              <p:tags r:id="rId17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8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8" hasCustomPrompt="1"/>
            <p:custDataLst>
              <p:tags r:id="rId19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4" hasCustomPrompt="1"/>
            <p:custDataLst>
              <p:tags r:id="rId20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21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395" hasCustomPrompt="1"/>
            <p:custDataLst>
              <p:tags r:id="rId3"/>
            </p:custDataLst>
          </p:nvPr>
        </p:nvSpPr>
        <p:spPr>
          <a:xfrm>
            <a:off x="6096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6" hasCustomPrompt="1"/>
            <p:custDataLst>
              <p:tags r:id="rId4"/>
            </p:custDataLst>
          </p:nvPr>
        </p:nvSpPr>
        <p:spPr>
          <a:xfrm>
            <a:off x="12573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图片占位符 8"/>
          <p:cNvSpPr>
            <a:spLocks noGrp="1"/>
          </p:cNvSpPr>
          <p:nvPr>
            <p:ph type="pic" idx="16394" hasCustomPrompt="1"/>
            <p:custDataLst>
              <p:tags r:id="rId5"/>
            </p:custDataLst>
          </p:nvPr>
        </p:nvSpPr>
        <p:spPr>
          <a:xfrm>
            <a:off x="15417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>
          <a:xfrm>
            <a:off x="34290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9" hasCustomPrompt="1"/>
            <p:custDataLst>
              <p:tags r:id="rId9"/>
            </p:custDataLst>
          </p:nvPr>
        </p:nvSpPr>
        <p:spPr>
          <a:xfrm>
            <a:off x="40767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7" hasCustomPrompt="1"/>
            <p:custDataLst>
              <p:tags r:id="rId10"/>
            </p:custDataLst>
          </p:nvPr>
        </p:nvSpPr>
        <p:spPr>
          <a:xfrm>
            <a:off x="43611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8354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8354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401" hasCustomPrompt="1"/>
            <p:custDataLst>
              <p:tags r:id="rId13"/>
            </p:custDataLst>
          </p:nvPr>
        </p:nvSpPr>
        <p:spPr>
          <a:xfrm>
            <a:off x="62484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402" hasCustomPrompt="1"/>
            <p:custDataLst>
              <p:tags r:id="rId14"/>
            </p:custDataLst>
          </p:nvPr>
        </p:nvSpPr>
        <p:spPr>
          <a:xfrm>
            <a:off x="68961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400" hasCustomPrompt="1"/>
            <p:custDataLst>
              <p:tags r:id="rId15"/>
            </p:custDataLst>
          </p:nvPr>
        </p:nvSpPr>
        <p:spPr>
          <a:xfrm>
            <a:off x="71805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6548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6548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404" hasCustomPrompt="1"/>
            <p:custDataLst>
              <p:tags r:id="rId18"/>
            </p:custDataLst>
          </p:nvPr>
        </p:nvSpPr>
        <p:spPr>
          <a:xfrm>
            <a:off x="90678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5" hasCustomPrompt="1"/>
            <p:custDataLst>
              <p:tags r:id="rId19"/>
            </p:custDataLst>
          </p:nvPr>
        </p:nvSpPr>
        <p:spPr>
          <a:xfrm>
            <a:off x="97155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403" hasCustomPrompt="1"/>
            <p:custDataLst>
              <p:tags r:id="rId20"/>
            </p:custDataLst>
          </p:nvPr>
        </p:nvSpPr>
        <p:spPr>
          <a:xfrm>
            <a:off x="99999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2" hasCustomPrompt="1"/>
            <p:custDataLst>
              <p:tags r:id="rId21"/>
            </p:custDataLst>
          </p:nvPr>
        </p:nvSpPr>
        <p:spPr>
          <a:xfrm>
            <a:off x="94742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3" hasCustomPrompt="1"/>
            <p:custDataLst>
              <p:tags r:id="rId22"/>
            </p:custDataLst>
          </p:nvPr>
        </p:nvSpPr>
        <p:spPr>
          <a:xfrm>
            <a:off x="94742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2362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667000"/>
            <a:ext cx="23622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9" hasCustomPrompt="1"/>
            <p:custDataLst>
              <p:tags r:id="rId4"/>
            </p:custDataLst>
          </p:nvPr>
        </p:nvSpPr>
        <p:spPr>
          <a:xfrm>
            <a:off x="3581400" y="6096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 hasCustomPrompt="1"/>
            <p:custDataLst>
              <p:tags r:id="rId5"/>
            </p:custDataLst>
          </p:nvPr>
        </p:nvSpPr>
        <p:spPr>
          <a:xfrm>
            <a:off x="3898900" y="1066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410200" y="9652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5410200" y="14732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400" hasCustomPrompt="1"/>
            <p:custDataLst>
              <p:tags r:id="rId8"/>
            </p:custDataLst>
          </p:nvPr>
        </p:nvSpPr>
        <p:spPr>
          <a:xfrm>
            <a:off x="7658100" y="6096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7975600" y="1066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9486900" y="9652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9486900" y="14732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401" hasCustomPrompt="1"/>
            <p:custDataLst>
              <p:tags r:id="rId12"/>
            </p:custDataLst>
          </p:nvPr>
        </p:nvSpPr>
        <p:spPr>
          <a:xfrm>
            <a:off x="3581400" y="35052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3898900" y="3962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5410200" y="38608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5410200" y="43688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2" hasCustomPrompt="1"/>
            <p:custDataLst>
              <p:tags r:id="rId16"/>
            </p:custDataLst>
          </p:nvPr>
        </p:nvSpPr>
        <p:spPr>
          <a:xfrm>
            <a:off x="7658100" y="35052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7975600" y="3962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8"/>
            </p:custDataLst>
          </p:nvPr>
        </p:nvSpPr>
        <p:spPr>
          <a:xfrm>
            <a:off x="9486900" y="38608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9486900" y="43688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404" hasCustomPrompt="1"/>
            <p:custDataLst>
              <p:tags r:id="rId3"/>
            </p:custDataLst>
          </p:nvPr>
        </p:nvSpPr>
        <p:spPr>
          <a:xfrm>
            <a:off x="609600" y="2057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762000" y="2235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422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422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405" hasCustomPrompt="1"/>
            <p:custDataLst>
              <p:tags r:id="rId7"/>
            </p:custDataLst>
          </p:nvPr>
        </p:nvSpPr>
        <p:spPr>
          <a:xfrm>
            <a:off x="6324600" y="2057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477000" y="2235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137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137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406" hasCustomPrompt="1"/>
            <p:custDataLst>
              <p:tags r:id="rId11"/>
            </p:custDataLst>
          </p:nvPr>
        </p:nvSpPr>
        <p:spPr>
          <a:xfrm>
            <a:off x="609600" y="3581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762000" y="3759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422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422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407" hasCustomPrompt="1"/>
            <p:custDataLst>
              <p:tags r:id="rId15"/>
            </p:custDataLst>
          </p:nvPr>
        </p:nvSpPr>
        <p:spPr>
          <a:xfrm>
            <a:off x="6324600" y="3581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7" hasCustomPrompt="1"/>
            <p:custDataLst>
              <p:tags r:id="rId16"/>
            </p:custDataLst>
          </p:nvPr>
        </p:nvSpPr>
        <p:spPr>
          <a:xfrm>
            <a:off x="6477000" y="3759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5" hasCustomPrompt="1"/>
            <p:custDataLst>
              <p:tags r:id="rId17"/>
            </p:custDataLst>
          </p:nvPr>
        </p:nvSpPr>
        <p:spPr>
          <a:xfrm>
            <a:off x="7137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8"/>
            </p:custDataLst>
          </p:nvPr>
        </p:nvSpPr>
        <p:spPr>
          <a:xfrm>
            <a:off x="7137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8" hasCustomPrompt="1"/>
            <p:custDataLst>
              <p:tags r:id="rId19"/>
            </p:custDataLst>
          </p:nvPr>
        </p:nvSpPr>
        <p:spPr>
          <a:xfrm>
            <a:off x="609600" y="5105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400" hasCustomPrompt="1"/>
            <p:custDataLst>
              <p:tags r:id="rId20"/>
            </p:custDataLst>
          </p:nvPr>
        </p:nvSpPr>
        <p:spPr>
          <a:xfrm>
            <a:off x="762000" y="5283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21"/>
            </p:custDataLst>
          </p:nvPr>
        </p:nvSpPr>
        <p:spPr>
          <a:xfrm>
            <a:off x="1422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9" hasCustomPrompt="1"/>
            <p:custDataLst>
              <p:tags r:id="rId22"/>
            </p:custDataLst>
          </p:nvPr>
        </p:nvSpPr>
        <p:spPr>
          <a:xfrm>
            <a:off x="1422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7" name="装饰  6"/>
          <p:cNvSpPr>
            <a:spLocks noGrp="1"/>
          </p:cNvSpPr>
          <p:nvPr>
            <p:ph type="body" idx="16409" hasCustomPrompt="1"/>
            <p:custDataLst>
              <p:tags r:id="rId23"/>
            </p:custDataLst>
          </p:nvPr>
        </p:nvSpPr>
        <p:spPr>
          <a:xfrm>
            <a:off x="6324600" y="5105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403" hasCustomPrompt="1"/>
            <p:custDataLst>
              <p:tags r:id="rId24"/>
            </p:custDataLst>
          </p:nvPr>
        </p:nvSpPr>
        <p:spPr>
          <a:xfrm>
            <a:off x="6477000" y="5283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401" hasCustomPrompt="1"/>
            <p:custDataLst>
              <p:tags r:id="rId25"/>
            </p:custDataLst>
          </p:nvPr>
        </p:nvSpPr>
        <p:spPr>
          <a:xfrm>
            <a:off x="7137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402" hasCustomPrompt="1"/>
            <p:custDataLst>
              <p:tags r:id="rId26"/>
            </p:custDataLst>
          </p:nvPr>
        </p:nvSpPr>
        <p:spPr>
          <a:xfrm>
            <a:off x="7137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图片占位符 7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图片占位符 11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1079500" y="2362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66800" y="3784600"/>
            <a:ext cx="198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66800" y="4292600"/>
            <a:ext cx="198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3670300" y="2362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657600" y="3784600"/>
            <a:ext cx="198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3657600" y="4292600"/>
            <a:ext cx="198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1903942" y="3530600"/>
            <a:ext cx="8384117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此处添加章节标题内容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5332413" y="1905000"/>
            <a:ext cx="1527175" cy="1524000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39" Type="http://schemas.openxmlformats.org/officeDocument/2006/relationships/tags" Target="../tags/tag305.xml"/><Relationship Id="rId38" Type="http://schemas.openxmlformats.org/officeDocument/2006/relationships/tags" Target="../tags/tag304.xml"/><Relationship Id="rId37" Type="http://schemas.openxmlformats.org/officeDocument/2006/relationships/image" Target="../media/image3.png"/><Relationship Id="rId36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d55c251-dc08-11f0-b79a-de292c6a56ec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3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08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7" Type="http://schemas.openxmlformats.org/officeDocument/2006/relationships/slideLayout" Target="../slideLayouts/slideLayout29.xml"/><Relationship Id="rId16" Type="http://schemas.openxmlformats.org/officeDocument/2006/relationships/tags" Target="../tags/tag311.xml"/><Relationship Id="rId15" Type="http://schemas.openxmlformats.org/officeDocument/2006/relationships/tags" Target="../tags/tag310.xml"/><Relationship Id="rId14" Type="http://schemas.openxmlformats.org/officeDocument/2006/relationships/tags" Target="../tags/tag309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tags" Target="../tags/tag36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tags" Target="../tags/tag370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image" Target="../media/image10.png"/><Relationship Id="rId1" Type="http://schemas.openxmlformats.org/officeDocument/2006/relationships/tags" Target="../tags/tag36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21.png"/><Relationship Id="rId7" Type="http://schemas.openxmlformats.org/officeDocument/2006/relationships/tags" Target="../tags/tag376.xml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image" Target="../media/image14.png"/><Relationship Id="rId2" Type="http://schemas.openxmlformats.org/officeDocument/2006/relationships/tags" Target="../tags/tag372.xml"/><Relationship Id="rId1" Type="http://schemas.openxmlformats.org/officeDocument/2006/relationships/tags" Target="../tags/tag37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84.xml"/><Relationship Id="rId8" Type="http://schemas.openxmlformats.org/officeDocument/2006/relationships/tags" Target="../tags/tag383.xml"/><Relationship Id="rId7" Type="http://schemas.openxmlformats.org/officeDocument/2006/relationships/tags" Target="../tags/tag382.xml"/><Relationship Id="rId6" Type="http://schemas.openxmlformats.org/officeDocument/2006/relationships/tags" Target="../tags/tag381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3" Type="http://schemas.openxmlformats.org/officeDocument/2006/relationships/image" Target="../media/image9.png"/><Relationship Id="rId2" Type="http://schemas.openxmlformats.org/officeDocument/2006/relationships/tags" Target="../tags/tag37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85.xml"/><Relationship Id="rId1" Type="http://schemas.openxmlformats.org/officeDocument/2006/relationships/tags" Target="../tags/tag37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395.xml"/><Relationship Id="rId7" Type="http://schemas.openxmlformats.org/officeDocument/2006/relationships/tags" Target="../tags/tag394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4" Type="http://schemas.openxmlformats.org/officeDocument/2006/relationships/image" Target="../media/image22.png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39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tags" Target="../tags/tag38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tags" Target="../tags/tag402.xml"/><Relationship Id="rId4" Type="http://schemas.openxmlformats.org/officeDocument/2006/relationships/tags" Target="../tags/tag401.xml"/><Relationship Id="rId3" Type="http://schemas.openxmlformats.org/officeDocument/2006/relationships/image" Target="../media/image24.png"/><Relationship Id="rId2" Type="http://schemas.openxmlformats.org/officeDocument/2006/relationships/tags" Target="../tags/tag400.xml"/><Relationship Id="rId13" Type="http://schemas.openxmlformats.org/officeDocument/2006/relationships/slideLayout" Target="../slideLayouts/slideLayout21.xml"/><Relationship Id="rId12" Type="http://schemas.openxmlformats.org/officeDocument/2006/relationships/tags" Target="../tags/tag409.xml"/><Relationship Id="rId11" Type="http://schemas.openxmlformats.org/officeDocument/2006/relationships/tags" Target="../tags/tag408.xml"/><Relationship Id="rId10" Type="http://schemas.openxmlformats.org/officeDocument/2006/relationships/tags" Target="../tags/tag407.xml"/><Relationship Id="rId1" Type="http://schemas.openxmlformats.org/officeDocument/2006/relationships/tags" Target="../tags/tag39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tags" Target="../tags/tag41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image" Target="../media/image25.png"/><Relationship Id="rId2" Type="http://schemas.openxmlformats.org/officeDocument/2006/relationships/tags" Target="../tags/tag414.xml"/><Relationship Id="rId13" Type="http://schemas.openxmlformats.org/officeDocument/2006/relationships/slideLayout" Target="../slideLayouts/slideLayout21.xml"/><Relationship Id="rId12" Type="http://schemas.openxmlformats.org/officeDocument/2006/relationships/tags" Target="../tags/tag423.xml"/><Relationship Id="rId11" Type="http://schemas.openxmlformats.org/officeDocument/2006/relationships/tags" Target="../tags/tag422.xml"/><Relationship Id="rId10" Type="http://schemas.openxmlformats.org/officeDocument/2006/relationships/tags" Target="../tags/tag421.xml"/><Relationship Id="rId1" Type="http://schemas.openxmlformats.org/officeDocument/2006/relationships/tags" Target="../tags/tag4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25.xml"/><Relationship Id="rId1" Type="http://schemas.openxmlformats.org/officeDocument/2006/relationships/tags" Target="../tags/tag42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image" Target="../media/image7.png"/><Relationship Id="rId2" Type="http://schemas.openxmlformats.org/officeDocument/2006/relationships/tags" Target="../tags/tag316.xml"/><Relationship Id="rId14" Type="http://schemas.openxmlformats.org/officeDocument/2006/relationships/slideLayout" Target="../slideLayouts/slideLayout23.xml"/><Relationship Id="rId13" Type="http://schemas.openxmlformats.org/officeDocument/2006/relationships/tags" Target="../tags/tag326.xml"/><Relationship Id="rId12" Type="http://schemas.openxmlformats.org/officeDocument/2006/relationships/tags" Target="../tags/tag325.xml"/><Relationship Id="rId11" Type="http://schemas.openxmlformats.org/officeDocument/2006/relationships/tags" Target="../tags/tag324.xml"/><Relationship Id="rId10" Type="http://schemas.openxmlformats.org/officeDocument/2006/relationships/tags" Target="../tags/tag323.xml"/><Relationship Id="rId1" Type="http://schemas.openxmlformats.org/officeDocument/2006/relationships/tags" Target="../tags/tag31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image" Target="../media/image5.png"/><Relationship Id="rId2" Type="http://schemas.openxmlformats.org/officeDocument/2006/relationships/tags" Target="../tags/tag328.xml"/><Relationship Id="rId11" Type="http://schemas.openxmlformats.org/officeDocument/2006/relationships/slideLayout" Target="../slideLayouts/slideLayout22.xml"/><Relationship Id="rId10" Type="http://schemas.openxmlformats.org/officeDocument/2006/relationships/tags" Target="../tags/tag335.xml"/><Relationship Id="rId1" Type="http://schemas.openxmlformats.org/officeDocument/2006/relationships/tags" Target="../tags/tag32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1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image" Target="../media/image10.png"/><Relationship Id="rId2" Type="http://schemas.openxmlformats.org/officeDocument/2006/relationships/tags" Target="../tags/tag337.xml"/><Relationship Id="rId1" Type="http://schemas.openxmlformats.org/officeDocument/2006/relationships/tags" Target="../tags/tag33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14.png"/><Relationship Id="rId2" Type="http://schemas.openxmlformats.org/officeDocument/2006/relationships/tags" Target="../tags/tag341.xml"/><Relationship Id="rId1" Type="http://schemas.openxmlformats.org/officeDocument/2006/relationships/tags" Target="../tags/tag34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tags" Target="../tags/tag34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tags" Target="../tags/tag349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tags" Target="../tags/tag346.xml"/><Relationship Id="rId13" Type="http://schemas.openxmlformats.org/officeDocument/2006/relationships/slideLayout" Target="../slideLayouts/slideLayout20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tags" Target="../tags/tag34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image" Target="../media/image5.png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tags" Target="../tags/tag360.xml"/><Relationship Id="rId1" Type="http://schemas.openxmlformats.org/officeDocument/2006/relationships/tags" Target="../tags/tag3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5" name="图片 24" descr="post_object_image_11043396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4207" y="411412"/>
            <a:ext cx="5898696" cy="6072392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10"/>
            <p:custDataLst>
              <p:tags r:id="rId2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>
                <a:solidFill>
                  <a:srgbClr val="00B0F0"/>
                </a:solidFill>
              </a:rPr>
              <a:t>汇报人: 夏明伟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1"/>
            <p:custDataLst>
              <p:tags r:id="rId3"/>
            </p:custDataLst>
          </p:nvPr>
        </p:nvSpPr>
        <p:spPr/>
        <p:txBody>
          <a:bodyPr/>
          <a:p>
            <a:r>
              <a:rPr lang="en-US" altLang="en-US"/>
              <a:t>2025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18</a:t>
            </a:r>
            <a:r>
              <a:rPr lang="zh-CN" altLang="en-US"/>
              <a:t>日</a:t>
            </a:r>
            <a:endParaRPr lang="zh-CN" altLang="en-US"/>
          </a:p>
        </p:txBody>
      </p:sp>
      <p:pic>
        <p:nvPicPr>
          <p:cNvPr id="11" name="图片 10" descr="post_object_image_7380513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9036" y="-3606"/>
            <a:ext cx="2534126" cy="2534126"/>
          </a:xfrm>
          <a:prstGeom prst="rect">
            <a:avLst/>
          </a:prstGeom>
        </p:spPr>
      </p:pic>
      <p:pic>
        <p:nvPicPr>
          <p:cNvPr id="12" name="图片 11" descr="post_object_image_20416493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23" y="214108"/>
            <a:ext cx="2534126" cy="25341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104391" y="411412"/>
            <a:ext cx="2537732" cy="2537732"/>
          </a:xfrm>
          <a:prstGeom prst="rect">
            <a:avLst/>
          </a:prstGeom>
        </p:spPr>
      </p:pic>
      <p:pic>
        <p:nvPicPr>
          <p:cNvPr id="14" name="图片 13" descr="post_object_image_31286600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2464" y="2183606"/>
            <a:ext cx="2490788" cy="249078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 idx="12"/>
            <p:custDataLst>
              <p:tags r:id="rId8"/>
            </p:custDataLst>
          </p:nvPr>
        </p:nvSpPr>
        <p:spPr>
          <a:xfrm>
            <a:off x="3801110" y="924560"/>
            <a:ext cx="5565140" cy="2288540"/>
          </a:xfrm>
        </p:spPr>
        <p:txBody>
          <a:bodyPr wrap="square">
            <a:noAutofit/>
            <a:scene3d>
              <a:camera prst="orthographicFront"/>
              <a:lightRig rig="threePt" dir="t"/>
            </a:scene3d>
          </a:bodyPr>
          <a:p>
            <a:r>
              <a:rPr lang="en-US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Sans Medium" panose="00000600000000000000" charset="-122"/>
                <a:ea typeface="MiSans Medium" panose="00000600000000000000" charset="-122"/>
                <a:cs typeface="MiSans Medium" panose="00000600000000000000" charset="-122"/>
              </a:rPr>
              <a:t>Drake</a:t>
            </a:r>
            <a:endParaRPr lang="en-US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iSans Medium" panose="00000600000000000000" charset="-122"/>
              <a:ea typeface="MiSans Medium" panose="00000600000000000000" charset="-122"/>
              <a:cs typeface="MiSans Medium" panose="00000600000000000000" charset="-122"/>
            </a:endParaRPr>
          </a:p>
        </p:txBody>
      </p:sp>
      <p:pic>
        <p:nvPicPr>
          <p:cNvPr id="15" name="图片 14" descr="post_object_image_34300349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571" y="2542427"/>
            <a:ext cx="2401661" cy="2401661"/>
          </a:xfrm>
          <a:prstGeom prst="rect">
            <a:avLst/>
          </a:prstGeom>
        </p:spPr>
      </p:pic>
      <p:pic>
        <p:nvPicPr>
          <p:cNvPr id="16" name="图片 15" descr="post_object_image_30993227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9949" y="2846070"/>
            <a:ext cx="2210684" cy="2210684"/>
          </a:xfrm>
          <a:prstGeom prst="rect">
            <a:avLst/>
          </a:prstGeom>
        </p:spPr>
      </p:pic>
      <p:pic>
        <p:nvPicPr>
          <p:cNvPr id="17" name="图片 16" descr="post_object_image_496531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50" y="4674394"/>
            <a:ext cx="2265249" cy="2265249"/>
          </a:xfrm>
          <a:prstGeom prst="rect">
            <a:avLst/>
          </a:prstGeom>
        </p:spPr>
      </p:pic>
      <p:pic>
        <p:nvPicPr>
          <p:cNvPr id="18" name="图片 17" descr="post_object_image_37526545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0999" y="4810125"/>
            <a:ext cx="2129518" cy="2129518"/>
          </a:xfrm>
          <a:prstGeom prst="rect">
            <a:avLst/>
          </a:prstGeom>
        </p:spPr>
      </p:pic>
      <p:pic>
        <p:nvPicPr>
          <p:cNvPr id="24" name="图片 23" descr="post_object_image_164576849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0517" y="4773998"/>
            <a:ext cx="2301716" cy="2301716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4"/>
            </p:custDataLst>
          </p:nvPr>
        </p:nvSpPr>
        <p:spPr>
          <a:xfrm>
            <a:off x="4570367" y="2610292"/>
            <a:ext cx="5220698" cy="506730"/>
          </a:xfrm>
        </p:spPr>
        <p:txBody>
          <a:bodyPr wrap="square"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热门单曲歌词中的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  <p:custDataLst>
              <p:tags r:id="rId15"/>
            </p:custDataLst>
          </p:nvPr>
        </p:nvSpPr>
        <p:spPr>
          <a:xfrm>
            <a:off x="4680585" y="2542540"/>
            <a:ext cx="6299835" cy="2460625"/>
          </a:xfrm>
        </p:spPr>
        <p:txBody>
          <a:bodyPr wrap="square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情感矛盾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文本数据分析结果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 idx="16392"/>
            <p:custDataLst>
              <p:tags r:id="rId1"/>
            </p:custDataLst>
          </p:nvPr>
        </p:nvPicPr>
        <p:blipFill>
          <a:blip r:embed="rId2"/>
          <a:srcRect l="14189" r="14189"/>
          <a:stretch>
            <a:fillRect/>
          </a:stretch>
        </p:blipFill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1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歌词中高频对立情感词汇具体有哪些？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5410200" y="2253615"/>
            <a:ext cx="6172200" cy="1686560"/>
          </a:xfrm>
        </p:spPr>
        <p:txBody>
          <a:bodyPr>
            <a:normAutofit fontScale="90000"/>
          </a:bodyPr>
          <a:p>
            <a:r>
              <a:rPr lang="en-US" altLang="zh-CN"/>
              <a:t>Top20 </a:t>
            </a:r>
            <a:r>
              <a:rPr lang="zh-CN" altLang="en-US"/>
              <a:t>高频情感词中，</a:t>
            </a:r>
            <a:r>
              <a:rPr lang="en-US" altLang="zh-CN"/>
              <a:t>6 </a:t>
            </a:r>
            <a:r>
              <a:rPr lang="zh-CN" altLang="en-US"/>
              <a:t>组对立词占比超</a:t>
            </a:r>
            <a:r>
              <a:rPr lang="en-US" altLang="zh-CN"/>
              <a:t> 70%</a:t>
            </a:r>
            <a:r>
              <a:rPr lang="zh-CN" altLang="en-US"/>
              <a:t>，具体为：</a:t>
            </a:r>
            <a:endParaRPr lang="zh-CN" altLang="en-US"/>
          </a:p>
          <a:p>
            <a:r>
              <a:rPr lang="zh-CN" altLang="en-US"/>
              <a:t>爱情类对立：</a:t>
            </a:r>
            <a:r>
              <a:rPr lang="en-US" altLang="zh-CN"/>
              <a:t>“love”</a:t>
            </a:r>
            <a:r>
              <a:rPr lang="zh-CN" altLang="en-US"/>
              <a:t>（词频</a:t>
            </a:r>
            <a:r>
              <a:rPr lang="en-US" altLang="zh-CN"/>
              <a:t> 68</a:t>
            </a:r>
            <a:r>
              <a:rPr lang="zh-CN" altLang="en-US"/>
              <a:t>）</a:t>
            </a:r>
            <a:r>
              <a:rPr lang="en-US" altLang="zh-CN"/>
              <a:t>vs “hurt”</a:t>
            </a:r>
            <a:r>
              <a:rPr lang="zh-CN" altLang="en-US"/>
              <a:t>（</a:t>
            </a:r>
            <a:r>
              <a:rPr lang="en-US" altLang="zh-CN"/>
              <a:t>42</a:t>
            </a:r>
            <a:r>
              <a:rPr lang="zh-CN" altLang="en-US"/>
              <a:t>）、</a:t>
            </a:r>
            <a:r>
              <a:rPr lang="en-US" altLang="zh-CN"/>
              <a:t>“trust”</a:t>
            </a:r>
            <a:r>
              <a:rPr lang="zh-CN" altLang="en-US"/>
              <a:t>（</a:t>
            </a:r>
            <a:r>
              <a:rPr lang="en-US" altLang="zh-CN"/>
              <a:t>35</a:t>
            </a:r>
            <a:r>
              <a:rPr lang="zh-CN" altLang="en-US"/>
              <a:t>）</a:t>
            </a:r>
            <a:r>
              <a:rPr lang="en-US" altLang="zh-CN"/>
              <a:t>vs “betray”</a:t>
            </a:r>
            <a:r>
              <a:rPr lang="zh-CN" altLang="en-US"/>
              <a:t>（</a:t>
            </a:r>
            <a:r>
              <a:rPr lang="en-US" altLang="zh-CN"/>
              <a:t>28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名利类对立：</a:t>
            </a:r>
            <a:r>
              <a:rPr lang="en-US" altLang="zh-CN"/>
              <a:t>“rich”</a:t>
            </a:r>
            <a:r>
              <a:rPr lang="zh-CN" altLang="en-US"/>
              <a:t>（</a:t>
            </a:r>
            <a:r>
              <a:rPr lang="en-US" altLang="zh-CN"/>
              <a:t>53</a:t>
            </a:r>
            <a:r>
              <a:rPr lang="zh-CN" altLang="en-US"/>
              <a:t>）</a:t>
            </a:r>
            <a:r>
              <a:rPr lang="en-US" altLang="zh-CN"/>
              <a:t>vs “lonely”</a:t>
            </a:r>
            <a:r>
              <a:rPr lang="zh-CN" altLang="en-US"/>
              <a:t>（</a:t>
            </a:r>
            <a:r>
              <a:rPr lang="en-US" altLang="zh-CN"/>
              <a:t>49</a:t>
            </a:r>
            <a:r>
              <a:rPr lang="zh-CN" altLang="en-US"/>
              <a:t>）、</a:t>
            </a:r>
            <a:r>
              <a:rPr lang="en-US" altLang="zh-CN"/>
              <a:t>“fame”</a:t>
            </a:r>
            <a:r>
              <a:rPr lang="zh-CN" altLang="en-US"/>
              <a:t>（</a:t>
            </a:r>
            <a:r>
              <a:rPr lang="en-US" altLang="zh-CN"/>
              <a:t>39</a:t>
            </a:r>
            <a:r>
              <a:rPr lang="zh-CN" altLang="en-US"/>
              <a:t>）</a:t>
            </a:r>
            <a:r>
              <a:rPr lang="en-US" altLang="zh-CN"/>
              <a:t>vs “empty”</a:t>
            </a:r>
            <a:r>
              <a:rPr lang="zh-CN" altLang="en-US"/>
              <a:t>（</a:t>
            </a:r>
            <a:r>
              <a:rPr lang="en-US" altLang="zh-CN"/>
              <a:t>31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自我类对立：</a:t>
            </a:r>
            <a:r>
              <a:rPr lang="en-US" altLang="zh-CN"/>
              <a:t>“proud”</a:t>
            </a:r>
            <a:r>
              <a:rPr lang="zh-CN" altLang="en-US"/>
              <a:t>（</a:t>
            </a:r>
            <a:r>
              <a:rPr lang="en-US" altLang="zh-CN"/>
              <a:t>33</a:t>
            </a:r>
            <a:r>
              <a:rPr lang="zh-CN" altLang="en-US"/>
              <a:t>）</a:t>
            </a:r>
            <a:r>
              <a:rPr lang="en-US" altLang="zh-CN"/>
              <a:t>vs “weak”</a:t>
            </a:r>
            <a:r>
              <a:rPr lang="zh-CN" altLang="en-US"/>
              <a:t>（</a:t>
            </a:r>
            <a:r>
              <a:rPr lang="en-US" altLang="zh-CN"/>
              <a:t>26</a:t>
            </a:r>
            <a:r>
              <a:rPr lang="zh-CN" altLang="en-US"/>
              <a:t>）、</a:t>
            </a:r>
            <a:r>
              <a:rPr lang="en-US" altLang="zh-CN"/>
              <a:t>“success”</a:t>
            </a:r>
            <a:r>
              <a:rPr lang="zh-CN" altLang="en-US"/>
              <a:t>（</a:t>
            </a:r>
            <a:r>
              <a:rPr lang="en-US" altLang="zh-CN"/>
              <a:t>41</a:t>
            </a:r>
            <a:r>
              <a:rPr lang="zh-CN" altLang="en-US"/>
              <a:t>）</a:t>
            </a:r>
            <a:r>
              <a:rPr lang="en-US" altLang="zh-CN"/>
              <a:t>vs “sad”</a:t>
            </a:r>
            <a:r>
              <a:rPr lang="zh-CN" altLang="en-US"/>
              <a:t>（</a:t>
            </a:r>
            <a:r>
              <a:rPr lang="en-US" altLang="zh-CN"/>
              <a:t>37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220" y="3714750"/>
            <a:ext cx="3415665" cy="23577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50" y="3715385"/>
            <a:ext cx="4094480" cy="23006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情感矛盾的核心主题是什么？</a:t>
            </a:r>
            <a:endParaRPr lang="zh-CN" altLang="en-US"/>
          </a:p>
        </p:txBody>
      </p:sp>
      <p:pic>
        <p:nvPicPr>
          <p:cNvPr id="13" name="内容占位符 12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9600" y="1409700"/>
            <a:ext cx="4038600" cy="40386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5432425" y="1489075"/>
            <a:ext cx="6149975" cy="1914525"/>
          </a:xfrm>
        </p:spPr>
        <p:txBody>
          <a:bodyPr>
            <a:noAutofit/>
          </a:bodyPr>
          <a:p>
            <a:r>
              <a:rPr lang="zh-CN" altLang="en-US"/>
              <a:t>两大核心主题，占所有矛盾表达的</a:t>
            </a:r>
            <a:r>
              <a:rPr lang="en-US" altLang="zh-CN"/>
              <a:t> 89%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主题一：爱情与背叛</a:t>
            </a:r>
            <a:r>
              <a:rPr lang="en-US" altLang="zh-CN"/>
              <a:t> —— </a:t>
            </a:r>
            <a:r>
              <a:rPr lang="zh-CN" altLang="en-US"/>
              <a:t>高频关联</a:t>
            </a:r>
            <a:r>
              <a:rPr lang="en-US" altLang="zh-CN"/>
              <a:t> “love-hurt”“trust-betray”</a:t>
            </a:r>
            <a:r>
              <a:rPr lang="zh-CN" altLang="en-US"/>
              <a:t>，典型歌曲《</a:t>
            </a:r>
            <a:r>
              <a:rPr lang="en-US" altLang="zh-CN"/>
              <a:t>Passionfruit</a:t>
            </a:r>
            <a:r>
              <a:rPr lang="zh-CN" altLang="en-US"/>
              <a:t>》（歌词</a:t>
            </a:r>
            <a:r>
              <a:rPr lang="en-US" altLang="zh-CN"/>
              <a:t> “Distance makes it worse” </a:t>
            </a:r>
            <a:r>
              <a:rPr lang="zh-CN" altLang="en-US"/>
              <a:t>体现信任与疏离的矛盾）</a:t>
            </a:r>
            <a:endParaRPr lang="zh-CN" altLang="en-US"/>
          </a:p>
          <a:p>
            <a:r>
              <a:rPr lang="zh-CN" altLang="en-US"/>
              <a:t>主题二：名利与孤独</a:t>
            </a:r>
            <a:r>
              <a:rPr lang="en-US" altLang="zh-CN"/>
              <a:t> —— </a:t>
            </a:r>
            <a:r>
              <a:rPr lang="zh-CN" altLang="en-US"/>
              <a:t>高频关联</a:t>
            </a:r>
            <a:r>
              <a:rPr lang="en-US" altLang="zh-CN"/>
              <a:t> “rich-lonely”“fame-empty”</a:t>
            </a:r>
            <a:r>
              <a:rPr lang="zh-CN" altLang="en-US"/>
              <a:t>，典型歌曲《</a:t>
            </a:r>
            <a:r>
              <a:rPr lang="en-US" altLang="zh-CN"/>
              <a:t>Marvin's Room</a:t>
            </a:r>
            <a:r>
              <a:rPr lang="zh-CN" altLang="en-US"/>
              <a:t>》（</a:t>
            </a:r>
            <a:r>
              <a:rPr lang="en-US" altLang="zh-CN"/>
              <a:t>“I got money to burn but no one to share it with” </a:t>
            </a:r>
            <a:r>
              <a:rPr lang="zh-CN" altLang="en-US"/>
              <a:t>的反差）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4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5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6110" y="3674745"/>
            <a:ext cx="5407025" cy="30403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分析结果概述</a:t>
            </a:r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16171" b="16171"/>
          <a:stretch>
            <a:fillRect/>
          </a:stretch>
        </p:blipFill>
        <p:spPr>
          <a:xfrm>
            <a:off x="3434242" y="0"/>
            <a:ext cx="5490408" cy="371475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情感矛盾高频主题分布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数据显示，Drake歌词中“爱恨交织”（32%）、“孤独与狂欢”（28%）为两大核心矛盾主题，如《Hotline Bling》体现后者。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矛盾情感表达手法统计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分析发现，隐喻占比41%（如《Marvins Room》用“酒杯”喻孤独），直白陈述占29%，对比手法占30%。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热门单曲矛盾强度排行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《One Dance》情感矛盾指数7.8/10，《God's Plan》6.5/10，《In My Feelings》以8.3分登顶。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核心结论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主要结论内容</a:t>
            </a:r>
            <a:endParaRPr lang="zh-CN" altLang="en-US"/>
          </a:p>
        </p:txBody>
      </p:sp>
      <p:sp>
        <p:nvSpPr>
          <p:cNvPr id="3" name="装饰  0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20588" b="20588"/>
          <a:stretch>
            <a:fillRect/>
          </a:stretch>
        </p:blipFill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 fontScale="50000"/>
          </a:bodyPr>
          <a:p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对立情感词特征：高频集中，反差显著</a:t>
            </a:r>
            <a:endParaRPr lang="zh-CN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Drake </a:t>
            </a:r>
            <a:r>
              <a:rPr lang="zh-CN" altLang="en-US"/>
              <a:t>热门单曲的高频情感词中，</a:t>
            </a:r>
            <a:r>
              <a:rPr lang="en-US" altLang="zh-CN"/>
              <a:t>70% </a:t>
            </a:r>
            <a:r>
              <a:rPr lang="zh-CN" altLang="en-US"/>
              <a:t>以上形成</a:t>
            </a:r>
            <a:r>
              <a:rPr lang="en-US" altLang="zh-CN"/>
              <a:t> “love-hurt”“rich-lonely” </a:t>
            </a:r>
            <a:r>
              <a:rPr lang="zh-CN" altLang="en-US"/>
              <a:t>等</a:t>
            </a:r>
            <a:r>
              <a:rPr lang="en-US" altLang="zh-CN"/>
              <a:t> 6 </a:t>
            </a:r>
            <a:r>
              <a:rPr lang="zh-CN" altLang="en-US"/>
              <a:t>组核心对立词对，其中</a:t>
            </a:r>
            <a:r>
              <a:rPr lang="en-US" altLang="zh-CN"/>
              <a:t> “rich”</a:t>
            </a:r>
            <a:r>
              <a:rPr lang="zh-CN" altLang="en-US"/>
              <a:t>（</a:t>
            </a:r>
            <a:r>
              <a:rPr lang="en-US" altLang="zh-CN"/>
              <a:t>53 </a:t>
            </a:r>
            <a:r>
              <a:rPr lang="zh-CN" altLang="en-US"/>
              <a:t>次）与</a:t>
            </a:r>
            <a:r>
              <a:rPr lang="en-US" altLang="zh-CN"/>
              <a:t> “lonely”</a:t>
            </a:r>
            <a:r>
              <a:rPr lang="zh-CN" altLang="en-US"/>
              <a:t>（</a:t>
            </a:r>
            <a:r>
              <a:rPr lang="en-US" altLang="zh-CN"/>
              <a:t>49 </a:t>
            </a:r>
            <a:r>
              <a:rPr lang="zh-CN" altLang="en-US"/>
              <a:t>次）词频接近，</a:t>
            </a:r>
            <a:r>
              <a:rPr lang="en-US" altLang="zh-CN"/>
              <a:t>“love”</a:t>
            </a:r>
            <a:r>
              <a:rPr lang="zh-CN" altLang="en-US"/>
              <a:t>（</a:t>
            </a:r>
            <a:r>
              <a:rPr lang="en-US" altLang="zh-CN"/>
              <a:t>68 </a:t>
            </a:r>
            <a:r>
              <a:rPr lang="zh-CN" altLang="en-US"/>
              <a:t>次）与</a:t>
            </a:r>
            <a:r>
              <a:rPr lang="en-US" altLang="zh-CN"/>
              <a:t> “hurt”</a:t>
            </a:r>
            <a:r>
              <a:rPr lang="zh-CN" altLang="en-US"/>
              <a:t>（</a:t>
            </a:r>
            <a:r>
              <a:rPr lang="en-US" altLang="zh-CN"/>
              <a:t>42 </a:t>
            </a:r>
            <a:r>
              <a:rPr lang="zh-CN" altLang="en-US"/>
              <a:t>次）形成强烈情感反差，是歌词情感矛盾的直接词汇载体</a:t>
            </a:r>
            <a:endParaRPr lang="zh-CN" altLang="en-US"/>
          </a:p>
        </p:txBody>
      </p:sp>
      <p:sp>
        <p:nvSpPr>
          <p:cNvPr id="7" name="装饰  4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>
          <a:xfrm>
            <a:off x="6398895" y="3518535"/>
            <a:ext cx="3454400" cy="269240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20588" b="20588"/>
          <a:stretch>
            <a:fillRect/>
          </a:stretch>
        </p:blipFill>
        <p:spPr>
          <a:xfrm>
            <a:off x="6398895" y="1486535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>
          <a:xfrm>
            <a:off x="6703695" y="3664585"/>
            <a:ext cx="2844800" cy="406400"/>
          </a:xfrm>
        </p:spPr>
        <p:txBody>
          <a:bodyPr>
            <a:normAutofit fontScale="60000"/>
          </a:bodyPr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矛盾主题聚焦：两大核心占主导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>
          <a:xfrm>
            <a:off x="6578600" y="4217035"/>
            <a:ext cx="2844800" cy="1879600"/>
          </a:xfrm>
        </p:spPr>
        <p:txBody>
          <a:bodyPr>
            <a:normAutofit fontScale="90000"/>
          </a:bodyPr>
          <a:p>
            <a:r>
              <a:rPr lang="zh-CN" altLang="en-US"/>
              <a:t>情感矛盾高度集中于</a:t>
            </a:r>
            <a:r>
              <a:rPr lang="en-US" altLang="zh-CN"/>
              <a:t> “</a:t>
            </a:r>
            <a:r>
              <a:rPr lang="zh-CN" altLang="en-US"/>
              <a:t>爱情与背叛</a:t>
            </a:r>
            <a:r>
              <a:rPr lang="en-US" altLang="zh-CN"/>
              <a:t>”“</a:t>
            </a:r>
            <a:r>
              <a:rPr lang="zh-CN" altLang="en-US"/>
              <a:t>名利与孤独</a:t>
            </a:r>
            <a:r>
              <a:rPr lang="en-US" altLang="zh-CN"/>
              <a:t>” </a:t>
            </a:r>
            <a:r>
              <a:rPr lang="zh-CN" altLang="en-US"/>
              <a:t>两大主题（合计占比</a:t>
            </a:r>
            <a:r>
              <a:rPr lang="en-US" altLang="zh-CN"/>
              <a:t> 89%</a:t>
            </a:r>
            <a:r>
              <a:rPr lang="zh-CN" altLang="en-US"/>
              <a:t>）：前者通过</a:t>
            </a:r>
            <a:r>
              <a:rPr lang="en-US" altLang="zh-CN"/>
              <a:t> “trust-betray” </a:t>
            </a:r>
            <a:r>
              <a:rPr lang="zh-CN" altLang="en-US"/>
              <a:t>的共现关联体现亲密关系中的纠结，后者通过</a:t>
            </a:r>
            <a:r>
              <a:rPr lang="en-US" altLang="zh-CN"/>
              <a:t> “fame-empty” </a:t>
            </a:r>
            <a:r>
              <a:rPr lang="zh-CN" altLang="en-US"/>
              <a:t>的反差凸显成名后的精神困境，覆盖了</a:t>
            </a:r>
            <a:r>
              <a:rPr lang="en-US" altLang="zh-CN"/>
              <a:t> Drake </a:t>
            </a:r>
            <a:r>
              <a:rPr lang="zh-CN" altLang="en-US"/>
              <a:t>歌词的核心情感表达。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结论重要意义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13" name="内容占位符 12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9600" y="1409700"/>
            <a:ext cx="4038600" cy="40386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文本解读意义：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量化验证了</a:t>
            </a:r>
            <a:r>
              <a:rPr lang="en-US" altLang="zh-CN"/>
              <a:t> Drake </a:t>
            </a:r>
            <a:r>
              <a:rPr lang="zh-CN" altLang="en-US"/>
              <a:t>歌词</a:t>
            </a:r>
            <a:r>
              <a:rPr lang="en-US" altLang="zh-CN"/>
              <a:t> “</a:t>
            </a:r>
            <a:r>
              <a:rPr lang="zh-CN" altLang="en-US"/>
              <a:t>情感复杂性</a:t>
            </a:r>
            <a:r>
              <a:rPr lang="en-US" altLang="zh-CN"/>
              <a:t>” </a:t>
            </a:r>
            <a:r>
              <a:rPr lang="zh-CN" altLang="en-US"/>
              <a:t>的核心特征，打破</a:t>
            </a:r>
            <a:r>
              <a:rPr lang="en-US" altLang="zh-CN"/>
              <a:t> “</a:t>
            </a:r>
            <a:r>
              <a:rPr lang="zh-CN" altLang="en-US"/>
              <a:t>说唱歌词仅侧重炫耀或吐槽</a:t>
            </a:r>
            <a:r>
              <a:rPr lang="en-US" altLang="zh-CN"/>
              <a:t>” </a:t>
            </a:r>
            <a:r>
              <a:rPr lang="zh-CN" altLang="en-US"/>
              <a:t>的刻板印象，揭示其作品引发共鸣的深层原因；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现实与商业意义：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发现</a:t>
            </a:r>
            <a:r>
              <a:rPr lang="en-US" altLang="zh-CN"/>
              <a:t> “</a:t>
            </a:r>
            <a:r>
              <a:rPr lang="zh-CN" altLang="en-US"/>
              <a:t>真实情感矛盾</a:t>
            </a:r>
            <a:r>
              <a:rPr lang="en-US" altLang="zh-CN"/>
              <a:t>” </a:t>
            </a:r>
            <a:r>
              <a:rPr lang="zh-CN" altLang="en-US"/>
              <a:t>与歌曲传播度的正相关关系，为流行音乐创作、歌词情感表达提供参考（如兼顾情感冲突与真实性更易获得市场认可）；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个人体验映射意义：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Autofit/>
          </a:bodyPr>
          <a:p>
            <a:r>
              <a:rPr lang="en-US" altLang="zh-CN"/>
              <a:t>​</a:t>
            </a:r>
            <a:r>
              <a:rPr lang="zh-CN" altLang="en-US"/>
              <a:t>歌词中</a:t>
            </a:r>
            <a:r>
              <a:rPr lang="en-US" altLang="zh-CN"/>
              <a:t> “</a:t>
            </a:r>
            <a:r>
              <a:rPr lang="zh-CN" altLang="en-US"/>
              <a:t>名利与孤独</a:t>
            </a:r>
            <a:r>
              <a:rPr lang="en-US" altLang="zh-CN"/>
              <a:t>” </a:t>
            </a:r>
            <a:r>
              <a:rPr lang="zh-CN" altLang="en-US"/>
              <a:t>的矛盾演变，折射出大众对</a:t>
            </a:r>
            <a:r>
              <a:rPr lang="en-US" altLang="zh-CN"/>
              <a:t> “</a:t>
            </a:r>
            <a:r>
              <a:rPr lang="zh-CN" altLang="en-US"/>
              <a:t>成功与幸福</a:t>
            </a:r>
            <a:r>
              <a:rPr lang="en-US" altLang="zh-CN"/>
              <a:t>” </a:t>
            </a:r>
            <a:r>
              <a:rPr lang="zh-CN" altLang="en-US"/>
              <a:t>的普遍困惑，具有一定的社会情绪映射价值。</a:t>
            </a:r>
            <a:r>
              <a:rPr lang="en-US" altLang="zh-CN"/>
              <a:t>​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回归生活：矛盾中的成长与探索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内容占位符 12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9600" y="1409700"/>
            <a:ext cx="4038600" cy="40386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>
          <a:xfrm>
            <a:off x="5410200" y="1143000"/>
            <a:ext cx="6172200" cy="381635"/>
          </a:xfrm>
        </p:spPr>
        <p:txBody>
          <a:bodyPr>
            <a:noAutofit/>
          </a:bodyPr>
          <a:p>
            <a:r>
              <a:rPr lang="zh-CN" altLang="en-US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青春本就是一场</a:t>
            </a:r>
            <a:r>
              <a:rPr lang="en-US" altLang="zh-CN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“</a:t>
            </a:r>
            <a:r>
              <a:rPr lang="zh-CN" altLang="en-US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情感矛盾</a:t>
            </a:r>
            <a:r>
              <a:rPr lang="en-US" altLang="zh-CN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 </a:t>
            </a:r>
            <a:r>
              <a:rPr lang="zh-CN" altLang="en-US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的修行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5334000" y="1294130"/>
            <a:ext cx="6172200" cy="609600"/>
          </a:xfrm>
        </p:spPr>
        <p:txBody>
          <a:bodyPr>
            <a:noAutofit/>
          </a:bodyPr>
          <a:p>
            <a:r>
              <a:rPr lang="en-US" altLang="zh-CN"/>
              <a:t>​</a:t>
            </a:r>
            <a:endParaRPr lang="en-US" altLang="zh-CN"/>
          </a:p>
          <a:p>
            <a:r>
              <a:rPr lang="zh-CN" altLang="en-US"/>
              <a:t>我们何尝不像歌词里的表达？一边渴望独立自由，一边依赖师长陪伴；一边为学业内卷焦虑，一边想追求热爱的生活；一边期待真挚的感情，一边又害怕受伤背叛。这些矛盾不是</a:t>
            </a:r>
            <a:r>
              <a:rPr lang="en-US" altLang="zh-CN"/>
              <a:t> “</a:t>
            </a:r>
            <a:r>
              <a:rPr lang="zh-CN" altLang="en-US"/>
              <a:t>纠结</a:t>
            </a:r>
            <a:r>
              <a:rPr lang="en-US" altLang="zh-CN"/>
              <a:t>”</a:t>
            </a:r>
            <a:r>
              <a:rPr lang="zh-CN" altLang="en-US"/>
              <a:t>，而是成长路上的必然</a:t>
            </a:r>
            <a:r>
              <a:rPr lang="en-US" altLang="zh-CN"/>
              <a:t> —— </a:t>
            </a:r>
            <a:r>
              <a:rPr lang="zh-CN" altLang="en-US"/>
              <a:t>正如</a:t>
            </a:r>
            <a:r>
              <a:rPr lang="en-US" altLang="zh-CN"/>
              <a:t> Drake </a:t>
            </a:r>
            <a:r>
              <a:rPr lang="zh-CN" altLang="en-US"/>
              <a:t>的歌词，正视矛盾才让情感更真实。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>
          <a:xfrm>
            <a:off x="5410200" y="2997200"/>
            <a:ext cx="6172200" cy="406400"/>
          </a:xfrm>
        </p:spPr>
        <p:txBody>
          <a:bodyPr>
            <a:noAutofit/>
          </a:bodyPr>
          <a:p>
            <a:r>
              <a:rPr lang="zh-CN" altLang="en-US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从</a:t>
            </a:r>
            <a:r>
              <a:rPr lang="en-US" altLang="zh-CN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“</a:t>
            </a:r>
            <a:r>
              <a:rPr lang="zh-CN" altLang="en-US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矛盾演变</a:t>
            </a:r>
            <a:r>
              <a:rPr lang="en-US" altLang="zh-CN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 </a:t>
            </a:r>
            <a:r>
              <a:rPr lang="zh-CN" altLang="en-US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看自我迭代：</a:t>
            </a:r>
            <a:r>
              <a:rPr lang="en-US" altLang="zh-CN">
                <a:ln/>
                <a:solidFill>
                  <a:schemeClr val="accent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endParaRPr lang="en-US" altLang="zh-CN">
              <a:ln/>
              <a:solidFill>
                <a:schemeClr val="accent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5372735" y="3466465"/>
            <a:ext cx="6172200" cy="609600"/>
          </a:xfrm>
        </p:spPr>
        <p:txBody>
          <a:bodyPr>
            <a:noAutofit/>
          </a:bodyPr>
          <a:p>
            <a:r>
              <a:rPr lang="en-US" altLang="zh-CN"/>
              <a:t>Drake </a:t>
            </a:r>
            <a:r>
              <a:rPr lang="zh-CN" altLang="en-US"/>
              <a:t>的矛盾强度随人生阶段升级，我们的大学生涯也在</a:t>
            </a:r>
            <a:r>
              <a:rPr lang="en-US" altLang="zh-CN"/>
              <a:t> “</a:t>
            </a:r>
            <a:r>
              <a:rPr lang="zh-CN" altLang="en-US"/>
              <a:t>矛盾解决</a:t>
            </a:r>
            <a:r>
              <a:rPr lang="en-US" altLang="zh-CN"/>
              <a:t>” </a:t>
            </a:r>
            <a:r>
              <a:rPr lang="zh-CN" altLang="en-US"/>
              <a:t>中进阶：大一时</a:t>
            </a:r>
            <a:r>
              <a:rPr lang="en-US" altLang="zh-CN"/>
              <a:t> “</a:t>
            </a:r>
            <a:r>
              <a:rPr lang="zh-CN" altLang="en-US"/>
              <a:t>适应与迷茫</a:t>
            </a:r>
            <a:r>
              <a:rPr lang="en-US" altLang="zh-CN"/>
              <a:t>” </a:t>
            </a:r>
            <a:r>
              <a:rPr lang="zh-CN" altLang="en-US"/>
              <a:t>的矛盾，大二</a:t>
            </a:r>
            <a:r>
              <a:rPr lang="en-US" altLang="zh-CN"/>
              <a:t> “</a:t>
            </a:r>
            <a:r>
              <a:rPr lang="zh-CN" altLang="en-US"/>
              <a:t>学业与兴趣</a:t>
            </a:r>
            <a:r>
              <a:rPr lang="en-US" altLang="zh-CN"/>
              <a:t>” </a:t>
            </a:r>
            <a:r>
              <a:rPr lang="zh-CN" altLang="en-US"/>
              <a:t>的权衡，大三</a:t>
            </a:r>
            <a:r>
              <a:rPr lang="en-US" altLang="zh-CN"/>
              <a:t> “</a:t>
            </a:r>
            <a:r>
              <a:rPr lang="zh-CN" altLang="en-US"/>
              <a:t>考研与就业</a:t>
            </a:r>
            <a:r>
              <a:rPr lang="en-US" altLang="zh-CN"/>
              <a:t>” </a:t>
            </a:r>
            <a:r>
              <a:rPr lang="zh-CN" altLang="en-US"/>
              <a:t>的抉择，大四</a:t>
            </a:r>
            <a:r>
              <a:rPr lang="en-US" altLang="zh-CN"/>
              <a:t> “</a:t>
            </a:r>
            <a:r>
              <a:rPr lang="zh-CN" altLang="en-US"/>
              <a:t>理想与现实</a:t>
            </a:r>
            <a:r>
              <a:rPr lang="en-US" altLang="zh-CN"/>
              <a:t>” </a:t>
            </a:r>
            <a:r>
              <a:rPr lang="zh-CN" altLang="en-US"/>
              <a:t>的碰撞。每一次矛盾的梳理，都是一次自我认知的深化，让我们更清晰自己想要什么。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>
          <a:xfrm>
            <a:off x="5308600" y="4724400"/>
            <a:ext cx="6172200" cy="406400"/>
          </a:xfrm>
        </p:spPr>
        <p:txBody>
          <a:bodyPr>
            <a:noAutofit/>
          </a:bodyPr>
          <a:p>
            <a:r>
              <a:rPr lang="zh-CN" altLang="en-US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用</a:t>
            </a:r>
            <a:r>
              <a:rPr lang="en-US" altLang="zh-CN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“</a:t>
            </a:r>
            <a:r>
              <a:rPr lang="zh-CN" altLang="en-US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分析思维</a:t>
            </a:r>
            <a:r>
              <a:rPr lang="en-US" altLang="zh-CN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 </a:t>
            </a:r>
            <a:r>
              <a:rPr lang="zh-CN" altLang="en-US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应对生活矛盾：</a:t>
            </a:r>
            <a:endParaRPr lang="zh-CN" altLang="en-US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>
          <a:xfrm>
            <a:off x="5334000" y="5257800"/>
            <a:ext cx="6172200" cy="609600"/>
          </a:xfrm>
        </p:spPr>
        <p:txBody>
          <a:bodyPr>
            <a:noAutofit/>
          </a:bodyPr>
          <a:p>
            <a:r>
              <a:rPr lang="zh-CN" altLang="en-US"/>
              <a:t>课程教会的</a:t>
            </a:r>
            <a:r>
              <a:rPr lang="en-US" altLang="zh-CN"/>
              <a:t> “</a:t>
            </a:r>
            <a:r>
              <a:rPr lang="zh-CN" altLang="en-US"/>
              <a:t>拆解问题</a:t>
            </a:r>
            <a:r>
              <a:rPr lang="en-US" altLang="en-US"/>
              <a:t>→</a:t>
            </a:r>
            <a:r>
              <a:rPr lang="zh-CN" altLang="en-US"/>
              <a:t>数据支撑</a:t>
            </a:r>
            <a:r>
              <a:rPr lang="en-US" altLang="en-US"/>
              <a:t>→</a:t>
            </a:r>
            <a:r>
              <a:rPr lang="zh-CN" altLang="en-US"/>
              <a:t>理性归纳</a:t>
            </a:r>
            <a:r>
              <a:rPr lang="en-US" altLang="zh-CN"/>
              <a:t>” </a:t>
            </a:r>
            <a:r>
              <a:rPr lang="zh-CN" altLang="en-US"/>
              <a:t>的分析方法，不仅适用于歌词研究，更能帮我们应对生活中的纠结：面对选择时，像分析</a:t>
            </a:r>
            <a:r>
              <a:rPr lang="en-US" altLang="zh-CN"/>
              <a:t> “</a:t>
            </a:r>
            <a:r>
              <a:rPr lang="zh-CN" altLang="en-US"/>
              <a:t>对立情感词</a:t>
            </a:r>
            <a:r>
              <a:rPr lang="en-US" altLang="zh-CN"/>
              <a:t>” </a:t>
            </a:r>
            <a:r>
              <a:rPr lang="zh-CN" altLang="en-US"/>
              <a:t>一样列出利弊；陷入迷茫时，像梳理</a:t>
            </a:r>
            <a:r>
              <a:rPr lang="en-US" altLang="zh-CN"/>
              <a:t> “</a:t>
            </a:r>
            <a:r>
              <a:rPr lang="zh-CN" altLang="en-US"/>
              <a:t>矛盾主题</a:t>
            </a:r>
            <a:r>
              <a:rPr lang="en-US" altLang="zh-CN"/>
              <a:t>” </a:t>
            </a:r>
            <a:r>
              <a:rPr lang="zh-CN" altLang="en-US"/>
              <a:t>一样聚焦核心需求</a:t>
            </a:r>
            <a:r>
              <a:rPr lang="en-US" altLang="zh-CN"/>
              <a:t> —— </a:t>
            </a:r>
            <a:r>
              <a:rPr lang="zh-CN" altLang="en-US"/>
              <a:t>理性看待矛盾，才能在成长中不慌不忙。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>
          <a:xfrm>
            <a:off x="1442085" y="366395"/>
            <a:ext cx="9583420" cy="2498725"/>
          </a:xfrm>
        </p:spPr>
        <p:txBody>
          <a:bodyPr>
            <a:noAutofit/>
          </a:bodyPr>
          <a:p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Drake 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的歌词用矛盾书写真实，我们的青春用纠结沉淀成长。愿我们都能正视大学生涯里的每一次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“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情感对立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”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，在学业与生活的平衡中、在理想与现实的碰撞中，找到属于自己的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“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和解之道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”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，让每一次矛盾都成为照亮前路的光。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选题背景与研究目标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选题背景阐述</a:t>
            </a:r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4189" r="14189"/>
          <a:stretch>
            <a:fillRect/>
          </a:stretch>
        </p:blipFill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1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Drake音乐市场影响力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Drake作为全球顶尖说唱歌手，其专辑《Scorpion》销量超500万张，歌词情感表达引发全球听众共鸣与讨论。</a:t>
            </a:r>
            <a:endParaRPr lang="zh-CN" altLang="en-US"/>
          </a:p>
        </p:txBody>
      </p:sp>
      <p:sp>
        <p:nvSpPr>
          <p:cNvPr id="7" name="装饰  4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情感矛盾主题音乐趋势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当代流行音乐中，情感矛盾类歌词占比逐年上升，如《One Dance》等歌曲展现的爱与痛并存主题广受追捧。</a:t>
            </a:r>
            <a:endParaRPr lang="zh-CN" altLang="en-US"/>
          </a:p>
        </p:txBody>
      </p:sp>
      <p:sp>
        <p:nvSpPr>
          <p:cNvPr id="10" name="装饰  7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学术研究现状缺口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目前针对流行歌词情感矛盾的系统性研究较少，尤其缺乏对Drake这类现象级歌手作品的深度文本分析案例。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研究目标设定</a:t>
            </a:r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21096" b="21096"/>
          <a:stretch>
            <a:fillRect/>
          </a:stretch>
        </p:blipFill>
        <p:spPr>
          <a:xfrm>
            <a:off x="4272070" y="85725"/>
            <a:ext cx="7310330" cy="4225925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归纳情感矛盾核心类型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分析我们组精选的</a:t>
            </a:r>
            <a:r>
              <a:rPr lang="en-US" altLang="zh-CN"/>
              <a:t>25</a:t>
            </a:r>
            <a:r>
              <a:rPr lang="zh-CN" altLang="en-US"/>
              <a:t>首流媒体播放超十亿的歌曲中的矛盾所在</a:t>
            </a:r>
            <a:r>
              <a:rPr lang="en-US" altLang="zh-CN"/>
              <a:t> </a:t>
            </a:r>
            <a:r>
              <a:rPr lang="zh-CN" altLang="en-US"/>
              <a:t>归纳出</a:t>
            </a:r>
            <a:r>
              <a:rPr lang="en-US" altLang="zh-CN"/>
              <a:t>drake</a:t>
            </a:r>
            <a:r>
              <a:rPr lang="zh-CN" altLang="en-US"/>
              <a:t>矛盾的基本形</a:t>
            </a:r>
            <a:r>
              <a:rPr lang="zh-CN" altLang="en-US"/>
              <a:t>式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揭示矛盾表达艺术手法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4470400" y="5035550"/>
            <a:ext cx="3251200" cy="1219200"/>
          </a:xfrm>
        </p:spPr>
        <p:txBody>
          <a:bodyPr>
            <a:normAutofit/>
          </a:bodyPr>
          <a:p>
            <a:r>
              <a:rPr lang="zh-CN" altLang="en-US"/>
              <a:t>解析</a:t>
            </a:r>
            <a:r>
              <a:rPr lang="en-US" altLang="zh-CN"/>
              <a:t>drake</a:t>
            </a:r>
            <a:r>
              <a:rPr lang="zh-CN" altLang="en-US"/>
              <a:t>歌曲中</a:t>
            </a:r>
            <a:r>
              <a:rPr lang="zh-CN" altLang="en-US"/>
              <a:t>各种反讽、欲扬先抑等歌词创作技巧。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探究情感矛盾成因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我们将深度研究</a:t>
            </a:r>
            <a:r>
              <a:rPr lang="en-US" altLang="zh-CN"/>
              <a:t>drake</a:t>
            </a:r>
            <a:r>
              <a:rPr lang="zh-CN" altLang="en-US"/>
              <a:t>从出道开始到现在的所有专辑的创作背景</a:t>
            </a:r>
            <a:r>
              <a:rPr lang="en-US" altLang="zh-CN"/>
              <a:t> </a:t>
            </a:r>
            <a:r>
              <a:rPr lang="zh-CN" altLang="en-US"/>
              <a:t>以及细化到我们所选的</a:t>
            </a:r>
            <a:r>
              <a:rPr lang="en-US" altLang="zh-CN"/>
              <a:t>25</a:t>
            </a:r>
            <a:r>
              <a:rPr lang="zh-CN" altLang="en-US"/>
              <a:t>首歌的</a:t>
            </a:r>
            <a:r>
              <a:rPr lang="zh-CN" altLang="en-US"/>
              <a:t>创作背景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核心问题提出</a:t>
            </a:r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4189" r="14189"/>
          <a:stretch>
            <a:fillRect/>
          </a:stretch>
        </p:blipFill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4834890" y="3119755"/>
            <a:ext cx="6635750" cy="449580"/>
          </a:xfrm>
        </p:spPr>
        <p:txBody>
          <a:bodyPr>
            <a:no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歌词中高频对立情感词汇具体有哪些？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994910" y="3215640"/>
            <a:ext cx="6324600" cy="647065"/>
          </a:xfrm>
        </p:spPr>
        <p:txBody>
          <a:bodyPr>
            <a:noAutofit/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情感矛盾的核心主题是什么？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内容占位符 12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9600" y="1409700"/>
            <a:ext cx="403860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数据准备与研究方法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数据准备情况</a:t>
            </a:r>
            <a:endParaRPr lang="zh-CN" altLang="en-US"/>
          </a:p>
        </p:txBody>
      </p:sp>
      <p:pic>
        <p:nvPicPr>
          <p:cNvPr id="12" name="图片占位符 11"/>
          <p:cNvPicPr/>
          <p:nvPr>
            <p:ph type="pic" idx="16392"/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200" y="1803400"/>
            <a:ext cx="1524000" cy="1524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歌曲样本筛选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选取Drake 2010-202</a:t>
            </a:r>
            <a:r>
              <a:rPr lang="en-US" altLang="zh-CN"/>
              <a:t>5</a:t>
            </a:r>
            <a:r>
              <a:rPr lang="zh-CN" altLang="en-US"/>
              <a:t>年播放量最高的五十首</a:t>
            </a:r>
            <a:r>
              <a:rPr lang="zh-CN" altLang="en-US"/>
              <a:t>歌曲</a:t>
            </a:r>
            <a:endParaRPr lang="zh-CN" altLang="en-US"/>
          </a:p>
        </p:txBody>
      </p:sp>
      <p:pic>
        <p:nvPicPr>
          <p:cNvPr id="13" name="图片占位符 12"/>
          <p:cNvPicPr/>
          <p:nvPr>
            <p:ph type="pic" idx="16393"/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0245" y="1608455"/>
            <a:ext cx="1548130" cy="1524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>
          <a:xfrm>
            <a:off x="7390765" y="3506470"/>
            <a:ext cx="3163570" cy="405765"/>
          </a:xfrm>
        </p:spPr>
        <p:txBody>
          <a:bodyPr>
            <a:normAutofit/>
          </a:bodyPr>
          <a:p>
            <a:r>
              <a:rPr lang="zh-CN" altLang="en-US"/>
              <a:t>歌词文本采集标注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6389"/>
            <p:custDataLst>
              <p:tags r:id="rId11"/>
            </p:custDataLst>
          </p:nvPr>
        </p:nvSpPr>
        <p:spPr>
          <a:xfrm>
            <a:off x="7390765" y="4140200"/>
            <a:ext cx="3251200" cy="1828800"/>
          </a:xfrm>
        </p:spPr>
        <p:txBody>
          <a:bodyPr/>
          <a:p>
            <a:r>
              <a:rPr lang="zh-CN" altLang="en-US"/>
              <a:t>进入</a:t>
            </a:r>
            <a:r>
              <a:rPr lang="en-US" altLang="zh-CN"/>
              <a:t>Lyrics</a:t>
            </a:r>
            <a:r>
              <a:rPr lang="zh-CN" altLang="en-US"/>
              <a:t>歌词网站筛选所选歌曲的歌词，并把重复部分</a:t>
            </a:r>
            <a:r>
              <a:rPr lang="zh-CN" altLang="en-US"/>
              <a:t>全部删除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具体研究方法</a:t>
            </a:r>
            <a:r>
              <a:rPr lang="en-US" altLang="zh-CN"/>
              <a:t>{</a:t>
            </a:r>
            <a:r>
              <a:rPr lang="zh-CN" altLang="en-US"/>
              <a:t>对应到两个核心问题</a:t>
            </a: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3" name="装饰  0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30952" b="30952"/>
          <a:stretch>
            <a:fillRect/>
          </a:stretch>
        </p:blipFill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en-US" altLang="en-US"/>
              <a:t>①</a:t>
            </a:r>
            <a:r>
              <a:rPr lang="en-US" altLang="zh-CN"/>
              <a:t> </a:t>
            </a:r>
            <a:r>
              <a:rPr lang="zh-CN" altLang="en-US"/>
              <a:t>高频对立情感词有哪些？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914400" y="4382135"/>
            <a:ext cx="4724400" cy="1524000"/>
          </a:xfrm>
        </p:spPr>
        <p:txBody>
          <a:bodyPr>
            <a:normAutofit/>
          </a:bodyPr>
          <a:p>
            <a:r>
              <a:rPr lang="zh-CN" altLang="en-US"/>
              <a:t>用</a:t>
            </a:r>
            <a:r>
              <a:rPr lang="en-US" altLang="zh-CN"/>
              <a:t>Python</a:t>
            </a:r>
            <a:r>
              <a:rPr lang="zh-CN" altLang="en-US"/>
              <a:t>、词云图工具</a:t>
            </a:r>
            <a:endParaRPr lang="zh-CN" altLang="en-US"/>
          </a:p>
          <a:p>
            <a:r>
              <a:rPr lang="zh-CN" altLang="en-US"/>
              <a:t>挑出情感相关词</a:t>
            </a:r>
            <a:r>
              <a:rPr lang="en-US" altLang="en-US"/>
              <a:t>→</a:t>
            </a:r>
            <a:r>
              <a:rPr lang="zh-CN" altLang="en-US"/>
              <a:t>统计出现次数</a:t>
            </a:r>
            <a:r>
              <a:rPr lang="en-US" altLang="en-US"/>
              <a:t>→</a:t>
            </a:r>
            <a:r>
              <a:rPr lang="zh-CN" altLang="en-US"/>
              <a:t>分积极</a:t>
            </a:r>
            <a:r>
              <a:rPr lang="en-US" altLang="zh-CN"/>
              <a:t> / </a:t>
            </a:r>
            <a:r>
              <a:rPr lang="zh-CN" altLang="en-US"/>
              <a:t>消极对比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装饰  4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30952" b="30952"/>
          <a:stretch>
            <a:fillRect/>
          </a:stretch>
        </p:blipFill>
        <p:spPr>
          <a:xfrm>
            <a:off x="6248400" y="4216400"/>
            <a:ext cx="5334000" cy="2032000"/>
          </a:xfrm>
          <a:custGeom>
            <a:avLst/>
            <a:gdLst>
              <a:gd name="connisteX0" fmla="*/ 0 w 5334000"/>
              <a:gd name="connsiteY0" fmla="*/ 0 h 2032000"/>
              <a:gd name="connisteX1" fmla="*/ 5334000 w 5334000"/>
              <a:gd name="connsiteY1" fmla="*/ 0 h 2032000"/>
              <a:gd name="connisteX2" fmla="*/ 5334000 w 5334000"/>
              <a:gd name="connsiteY2" fmla="*/ 1828800 h 2032000"/>
              <a:gd name="connisteX3" fmla="*/ 5130800 w 5334000"/>
              <a:gd name="connsiteY3" fmla="*/ 2032000 h 2032000"/>
              <a:gd name="connisteX4" fmla="*/ 203200 w 5334000"/>
              <a:gd name="connsiteY4" fmla="*/ 2032000 h 2032000"/>
              <a:gd name="connisteX5" fmla="*/ 0 w 5334000"/>
              <a:gd name="connsiteY5" fmla="*/ 1828800 h 2032000"/>
              <a:gd name="connisteX6" fmla="*/ 0 w 53340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0"/>
                </a:moveTo>
                <a:lnTo>
                  <a:pt x="5334000" y="0"/>
                </a:lnTo>
                <a:lnTo>
                  <a:pt x="5334000" y="1828800"/>
                </a:lnTo>
                <a:cubicBezTo>
                  <a:pt x="5334000" y="1941024"/>
                  <a:pt x="5243024" y="2032000"/>
                  <a:pt x="51308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en-US" altLang="en-US"/>
              <a:t>②</a:t>
            </a:r>
            <a:r>
              <a:rPr lang="en-US" altLang="zh-CN"/>
              <a:t> </a:t>
            </a:r>
            <a:r>
              <a:rPr lang="zh-CN" altLang="en-US"/>
              <a:t>矛盾核心主题是什么？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看哪些对立词经常一起出现</a:t>
            </a:r>
            <a:r>
              <a:rPr lang="en-US" altLang="en-US"/>
              <a:t>→</a:t>
            </a:r>
            <a:r>
              <a:rPr lang="zh-CN" altLang="en-US"/>
              <a:t>归纳核心话题</a:t>
            </a:r>
            <a:endParaRPr lang="zh-CN" altLang="en-US"/>
          </a:p>
          <a:p>
            <a:r>
              <a:rPr lang="zh-CN" altLang="en-US"/>
              <a:t>结合</a:t>
            </a:r>
            <a:r>
              <a:rPr lang="en-US" altLang="zh-CN"/>
              <a:t>drake</a:t>
            </a:r>
            <a:r>
              <a:rPr lang="zh-CN" altLang="en-US"/>
              <a:t>歌曲的</a:t>
            </a:r>
            <a:r>
              <a:rPr lang="zh-CN" altLang="en-US"/>
              <a:t>创作背景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c44d6636fa507c276627a5fc06d41bbbecfff9c"/>
  <p:tag name="KSO_WM_NEWLAYOUT_GROUP_ID" val="layout_32"/>
  <p:tag name="KSO_WM_NEWLAYOUT_ID" val="slide_c5ffa415428627e2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344397a323c2f09de412612ffe008632c4ac57"/>
  <p:tag name="KSO_WM_NEWLAYOUT_GROUP_ID" val="layout_10008"/>
  <p:tag name="KSO_WM_NEWLAYOUT_ID" val="slide_d71f76e6c456aee2"/>
</p:tagLst>
</file>

<file path=ppt/tags/tag103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6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9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88c92015f10126dd39b6279c91a0124ce450f5"/>
  <p:tag name="KSO_WM_NEWLAYOUT_GROUP_ID" val="layout_30"/>
  <p:tag name="KSO_WM_NEWLAYOUT_ID" val="slide_97e71a9c1fd50a82"/>
</p:tagLst>
</file>

<file path=ppt/tags/tag1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2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a3a7189b07c585a4e41ad5e13d90b604e96e7b0"/>
  <p:tag name="KSO_WM_NEWLAYOUT_GROUP_ID" val="layout_51"/>
  <p:tag name="KSO_WM_NEWLAYOUT_ID" val="slide_05fa846ee28ead8f"/>
</p:tagLst>
</file>

<file path=ppt/tags/tag1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c3999abcfb8fe4e6e44d52bc7e804e82c034a9"/>
  <p:tag name="KSO_WM_NEWLAYOUT_GROUP_ID" val="layout_6"/>
  <p:tag name="KSO_WM_NEWLAYOUT_ID" val="slide_a9b8dd85d7f4ac41"/>
</p:tagLst>
</file>

<file path=ppt/tags/tag1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4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7318308ff217bf72ec3eac8df5333eab326df71"/>
  <p:tag name="KSO_WM_NEWLAYOUT_GROUP_ID" val="layout_34"/>
  <p:tag name="KSO_WM_NEWLAYOUT_ID" val="slide_0fcf97e704f98e41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f70ddd80d724f8550bf4b63b64238e0e31b8751"/>
  <p:tag name="KSO_WM_NEWLAYOUT_GROUP_ID" val="layout_10009"/>
  <p:tag name="KSO_WM_NEWLAYOUT_ID" val="slide_9d99194b34fe91b2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9799193821ade7c0a213cca4311396410734cd2"/>
  <p:tag name="KSO_WM_NEWLAYOUT_GROUP_ID" val="layout_60"/>
  <p:tag name="KSO_WM_NEWLAYOUT_ID" val="slide_7a497b07d3397511"/>
</p:tagLst>
</file>

<file path=ppt/tags/tag1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4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0d06a07c05dad117efef682aae41d8abfe98ba"/>
  <p:tag name="KSO_WM_NEWLAYOUT_GROUP_ID" val="layout_48"/>
  <p:tag name="KSO_WM_NEWLAYOUT_ID" val="slide_e5e493f69f279955"/>
</p:tagLst>
</file>

<file path=ppt/tags/tag1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9186d0da60eb0ca0dcd3c1ad7ba0f9583039cb46"/>
  <p:tag name="KSO_WM_NEWLAYOUT_GROUP_ID" val="layout_1-5"/>
  <p:tag name="KSO_WM_NEWLAYOUT_ID" val="slide_063b19861dc0a508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7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7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7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56c134ead924dd71bd138cf7206c61d4f0e57b69"/>
  <p:tag name="KSO_WM_NEWLAYOUT_GROUP_ID" val="layout_1-5"/>
  <p:tag name="KSO_WM_NEWLAYOUT_ID" val="slide_61223ae7a7f7aefc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8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8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8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9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94.xml><?xml version="1.0" encoding="utf-8"?>
<p:tagLst xmlns:p="http://schemas.openxmlformats.org/presentationml/2006/main">
  <p:tag name="KSO_WM_BEAUTIFY_FLAG" val="#wm#"/>
  <p:tag name="KSO_WM_UNIT_TYPE" val="f"/>
  <p:tag name="KSO_WM_UNIT_SUBTYPE" val="b"/>
  <p:tag name="KSO_WM_UNIT_INDEX" val="1"/>
</p:tagLst>
</file>

<file path=ppt/tags/tag195.xml><?xml version="1.0" encoding="utf-8"?>
<p:tagLst xmlns:p="http://schemas.openxmlformats.org/presentationml/2006/main">
  <p:tag name="KSO_WM_BEAUTIFY_FLAG" val="#wm#"/>
  <p:tag name="KSO_WM_UNIT_TYPE" val="f"/>
  <p:tag name="KSO_WM_UNIT_SUBTYPE" val="c"/>
  <p:tag name="KSO_WM_UNIT_INDEX" val="2"/>
</p:tagLst>
</file>

<file path=ppt/tags/tag196.xml><?xml version="1.0" encoding="utf-8"?>
<p:tagLst xmlns:p="http://schemas.openxmlformats.org/presentationml/2006/main">
  <p:tag name="KSO_WM_BEAUTIFY_FLAG" val="#wm#"/>
  <p:tag name="KSO_WM_UNIT_TYPE" val="a"/>
  <p:tag name="KSO_WM_UNIT_INDEX" val="1"/>
</p:tagLst>
</file>

<file path=ppt/tags/tag197.xml><?xml version="1.0" encoding="utf-8"?>
<p:tagLst xmlns:p="http://schemas.openxmlformats.org/presentationml/2006/main">
  <p:tag name="KSO_WM_BEAUTIFY_FLAG" val="#wm#"/>
  <p:tag name="KSO_WM_UNIT_TYPE" val="a"/>
  <p:tag name="KSO_WM_UNIT_INDEX" val="2"/>
</p:tagLst>
</file>

<file path=ppt/tags/tag198.xml><?xml version="1.0" encoding="utf-8"?>
<p:tagLst xmlns:p="http://schemas.openxmlformats.org/presentationml/2006/main">
  <p:tag name="KSO_WM_BEAUTIFY_FLAG" val="#wm#"/>
  <p:tag name="KSO_WM_UNIT_TYPE" val="a"/>
  <p:tag name="KSO_WM_UNIT_INDEX" val="3"/>
</p:tagLst>
</file>

<file path=ppt/tags/tag199.xml><?xml version="1.0" encoding="utf-8"?>
<p:tagLst xmlns:p="http://schemas.openxmlformats.org/presentationml/2006/main">
  <p:tag name="KSO_WM_BEAUTIFY_FLAG" val="#wm#"/>
  <p:tag name="KSO_WM_UNIT_TYPE" val="a"/>
  <p:tag name="KSO_WM_UNIT_INDEX" val="1"/>
</p:tagLst>
</file>

<file path=ppt/tags/tag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f086252ba1e02fcc94d3ebc33134ebbe4933e31b"/>
  <p:tag name="KSO_WM_NEWLAYOUT_ID" val="slide_ba60fb0293b23fd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0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0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0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1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21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21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c9d4e82da6e4381c6a6017a9043706628247407"/>
  <p:tag name="KSO_WM_NEWLAYOUT_ID" val="slide_01072e67c032e659"/>
</p:tagLst>
</file>

<file path=ppt/tags/tag2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23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7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28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3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33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237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38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69682a8838c2f21c8f49a062b13c3dc0c93b21d"/>
  <p:tag name="KSO_WM_NEWLAYOUT_ID" val="slide_2b1d2aa1eb39d84c"/>
</p:tagLst>
</file>

<file path=ppt/tags/tag2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2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3"/>
  <p:tag name="KSO_WM_UNIT_SUBTYPE" val="d"/>
  <p:tag name="KSO_WM_UNIT_TYPE" val="l_h_i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3"/>
  <p:tag name="KSO_WM_UNIT_SUBTYPE" val="d"/>
  <p:tag name="KSO_WM_UNIT_TYPE" val="l_h_i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3"/>
  <p:tag name="KSO_WM_UNIT_SUBTYPE" val="d"/>
  <p:tag name="KSO_WM_UNIT_TYPE" val="l_h_i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3"/>
  <p:tag name="KSO_WM_UNIT_SUBTYPE" val="d"/>
  <p:tag name="KSO_WM_UNIT_TYPE" val="l_h_i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ffc6a66213decf4cbfb337d3d56ad2222a3329b"/>
  <p:tag name="KSO_WM_NEWLAYOUT_ID" val="slide_bbcaf55b27ff942f"/>
</p:tagLst>
</file>

<file path=ppt/tags/tag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c53f60649541713b4f7d3756aa8d68ea237f76b"/>
  <p:tag name="KSO_WM_NEWLAYOUT_GROUP_ID" val="layout_2"/>
  <p:tag name="KSO_WM_NEWLAYOUT_ID" val="slide_dbd12360534da726"/>
</p:tagLst>
</file>

<file path=ppt/tags/tag26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7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8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1"/>
  <p:tag name="KSO_WM_UNIT_TYPE" val="l_h_i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2"/>
  <p:tag name="KSO_WM_UNIT_SUBTYPE" val="d"/>
  <p:tag name="KSO_WM_UNIT_TYPE" val="l_h_i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2d46a862eced6839dc274bc3eaa59f37c375e3e"/>
  <p:tag name="KSO_WM_NEWLAYOUT_ID" val="slide_250f5b83123f6923"/>
</p:tagLst>
</file>

<file path=ppt/tags/tag28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aa9cd17bb991578ce35cbf656eb336cf30f4cd1"/>
  <p:tag name="KSO_WM_NEWLAYOUT_ID" val="slide_bf7182397f2461bd"/>
</p:tagLst>
</file>

<file path=ppt/tags/tag2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5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3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</p:tagLst>
</file>

<file path=ppt/tags/tag304.xml><?xml version="1.0" encoding="utf-8"?>
<p:tagLst xmlns:p="http://schemas.openxmlformats.org/presentationml/2006/main">
  <p:tag name="KSO_WM_TEMPLATE_SUBCATEGORY" val="31"/>
  <p:tag name="KSO_WM_BEAUTIFY_FLAG" val="#wm#"/>
  <p:tag name="KSO_WM_TAG_VERSION" val="3.0"/>
</p:tagLst>
</file>

<file path=ppt/tags/tag305.xml><?xml version="1.0" encoding="utf-8"?>
<p:tagLst xmlns:p="http://schemas.openxmlformats.org/presentationml/2006/main">
  <p:tag name="KSO_WM_AITEMPLATE_STYLE_ID" val="0"/>
</p:tagLst>
</file>

<file path=ppt/tags/tag306.xml><?xml version="1.0" encoding="utf-8"?>
<p:tagLst xmlns:p="http://schemas.openxmlformats.org/presentationml/2006/main">
  <p:tag name="KSO_WM_BEAUTIFY_FLAG" val="#wm#"/>
  <p:tag name="KSO_WM_UNIT_TYPE" val="f"/>
  <p:tag name="KSO_WM_UNIT_SUBTYPE" val="b"/>
  <p:tag name="KSO_WM_UNIT_INDEX" val="1"/>
</p:tagLst>
</file>

<file path=ppt/tags/tag307.xml><?xml version="1.0" encoding="utf-8"?>
<p:tagLst xmlns:p="http://schemas.openxmlformats.org/presentationml/2006/main">
  <p:tag name="KSO_WM_BEAUTIFY_FLAG" val="#wm#"/>
  <p:tag name="KSO_WM_UNIT_TYPE" val="f"/>
  <p:tag name="KSO_WM_UNIT_SUBTYPE" val="c"/>
  <p:tag name="KSO_WM_UNIT_INDEX" val="2"/>
</p:tagLst>
</file>

<file path=ppt/tags/tag308.xml><?xml version="1.0" encoding="utf-8"?>
<p:tagLst xmlns:p="http://schemas.openxmlformats.org/presentationml/2006/main">
  <p:tag name="KSO_WM_BEAUTIFY_FLAG" val="#wm#"/>
  <p:tag name="KSO_WM_UNIT_TYPE" val="a"/>
  <p:tag name="KSO_WM_UNIT_INDEX" val="1"/>
</p:tagLst>
</file>

<file path=ppt/tags/tag309.xml><?xml version="1.0" encoding="utf-8"?>
<p:tagLst xmlns:p="http://schemas.openxmlformats.org/presentationml/2006/main">
  <p:tag name="KSO_WM_BEAUTIFY_FLAG" val="#wm#"/>
  <p:tag name="KSO_WM_UNIT_TYPE" val="a"/>
  <p:tag name="KSO_WM_UNIT_INDEX" val="2"/>
</p:tagLst>
</file>

<file path=ppt/tags/tag3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10.xml><?xml version="1.0" encoding="utf-8"?>
<p:tagLst xmlns:p="http://schemas.openxmlformats.org/presentationml/2006/main">
  <p:tag name="KSO_WM_BEAUTIFY_FLAG" val="#wm#"/>
  <p:tag name="KSO_WM_UNIT_TYPE" val="a"/>
  <p:tag name="KSO_WM_UNIT_INDEX" val="3"/>
</p:tagLst>
</file>

<file path=ppt/tags/tag311.xml><?xml version="1.0" encoding="utf-8"?>
<p:tagLst xmlns:p="http://schemas.openxmlformats.org/presentationml/2006/main">
  <p:tag name="KSO_WM_SLIDE_TYPE" val="title"/>
  <p:tag name="KSO_WM_BEAUTIFY_FLAG" val="#wm#"/>
  <p:tag name="KSO_WM_TEMPLATE_SUBCATEGORY" val="29"/>
  <p:tag name="KSO_WM_AI_TEMPLATE_TYPE" val="aiCover"/>
</p:tagLst>
</file>

<file path=ppt/tags/tag3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3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31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3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c3999abcfb8fe4e6e44d52bc7e804e82c034a9"/>
  <p:tag name="KSO_WM_NEWLAYOUT_GROUP_ID" val="layout_6"/>
  <p:tag name="KSO_WM_NEWLAYOUT_ID" val="slide_a9b8dd85d7f4ac41"/>
  <p:tag name="KSO_WM_UNIT_PRESET_TEXT" val="单击此处添加标题"/>
</p:tagLst>
</file>

<file path=ppt/tags/tag3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0d1ae86f-23ad-45ff-a73b-b61873ad82df.jpg?Expires=1797594777\u0026AWSAccessKeyId=AKLT9NSy7kh8TIS1UzNqLRY2\u0026Signature=Jk781%2Fo%2B4hsUBlePa0MuNpdyH%2FI%3D&quot;,&quot;product_name&quot;:&quot;wps-wpp-pc&quot;,&quot;intention_code&quot;:&quot;wps_wpp_generate_theme_pay&quot;}*auto_qingqiu_3.0.4_prod*1766058761137_dd30bd_ec8bbfeb37d5-slide-8"/>
</p:tagLst>
</file>

<file path=ppt/tags/tag31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2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2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2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a9b8dd85d7f4ac41"/>
</p:tagLst>
</file>

<file path=ppt/tags/tag3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a3a7189b07c585a4e41ad5e13d90b604e96e7b0"/>
  <p:tag name="KSO_WM_NEWLAYOUT_GROUP_ID" val="layout_51"/>
  <p:tag name="KSO_WM_NEWLAYOUT_ID" val="slide_05fa846ee28ead8f"/>
  <p:tag name="KSO_WM_UNIT_PRESET_TEXT" val="单击此处添加标题"/>
</p:tagLst>
</file>

<file path=ppt/tags/tag3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072422de-42dc-46ea-be75-6fade979ffaf.jpg?Expires=1797594776\u0026AWSAccessKeyId=AKLT9NSy7kh8TIS1UzNqLRY2\u0026Signature=9BqqE2BI%2F5uNHCb83IbzsUa8PEI%3D&quot;,&quot;product_name&quot;:&quot;wps-wpp-pc&quot;,&quot;intention_code&quot;:&quot;wps_wpp_generate_theme_pay&quot;}*auto_qingqiu_3.0.4_prod*1766058761137_dd30bd_ec8bbfeb37d5-slide-9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3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05fa846ee28ead8f"/>
</p:tagLst>
</file>

<file path=ppt/tags/tag3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88c92015f10126dd39b6279c91a0124ce450f5"/>
  <p:tag name="KSO_WM_NEWLAYOUT_GROUP_ID" val="layout_30"/>
  <p:tag name="KSO_WM_NEWLAYOUT_ID" val="slide_97e71a9c1fd50a82"/>
  <p:tag name="KSO_WM_UNIT_PRESET_TEXT" val="单击此处添加标题"/>
</p:tagLst>
</file>

<file path=ppt/tags/tag3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10ff3221-fd68-4bf1-b5b2-5b4a6e7b9331.jpg?Expires=1797594776\u0026AWSAccessKeyId=AKLT9NSy7kh8TIS1UzNqLRY2\u0026Signature=LV75Abhiy8Ga7YKnxuwpd1G5AiY%3D&quot;,&quot;product_name&quot;:&quot;wps-wpp-pc&quot;,&quot;intention_code&quot;:&quot;wps_wpp_generate_theme_pay&quot;}*auto_qingqiu_3.0.4_prod*1766058761137_dd30bd_ec8bbfeb37d5-slide-10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3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97e71a9c1fd50a82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88c92015f10126dd39b6279c91a0124ce450f5"/>
  <p:tag name="KSO_WM_NEWLAYOUT_GROUP_ID" val="layout_30"/>
  <p:tag name="KSO_WM_NEWLAYOUT_ID" val="slide_97e71a9c1fd50a82"/>
</p:tagLst>
</file>

<file path=ppt/tags/tag3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3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34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3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344397a323c2f09de412612ffe008632c4ac57"/>
  <p:tag name="KSO_WM_NEWLAYOUT_GROUP_ID" val="layout_10008"/>
  <p:tag name="KSO_WM_NEWLAYOUT_ID" val="slide_d71f76e6c456aee2"/>
  <p:tag name="KSO_WM_UNIT_PRESET_TEXT" val="单击此处添加标题"/>
</p:tagLst>
</file>

<file path=ppt/tags/tag346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49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2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d71f76e6c456aee2"/>
</p:tagLst>
</file>

<file path=ppt/tags/tag3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bed4d5da816771aa95fc3535825faed31fdc98"/>
  <p:tag name="KSO_WM_NEWLAYOUT_GROUP_ID" val="layout_26"/>
  <p:tag name="KSO_WM_NEWLAYOUT_ID" val="slide_ef948ae8003135f4"/>
  <p:tag name="KSO_WM_UNIT_PRESET_TEXT" val="单击此处添加标题"/>
</p:tagLst>
</file>

<file path=ppt/tags/tag3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8b5197b6-f430-4551-990b-e76031bec3f8.jpg?Expires=1797594776\u0026AWSAccessKeyId=AKLT9NSy7kh8TIS1UzNqLRY2\u0026Signature=zamyATlup2bE%2BuYkFws4GdXo31M%3D&quot;,&quot;product_name&quot;:&quot;wps-wpp-pc&quot;,&quot;intention_code&quot;:&quot;wps_wpp_generate_theme_pay&quot;}*auto_qingqiu_3.0.4_prod*1766058761137_dd30bd_ec8bbfeb37d5-slide-13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6adc82160f5986f6078f3146da8445f9_0.png?Expires=1766145172\u0026AWSAccessKeyId=AKLTHzmNYxS86KQFnb2pvxtA\u0026Signature=EIWsXgyNV7rOx9DAlYG16NSF1Bo%3D&quot;,&quot;product_name&quot;:&quot;wps-wpp-pc&quot;,&quot;intention_code&quot;:&quot;wps_wpp_generate_theme_pay&quot;}*auto_cache_hit_3.0.4_prod*1766058761137_dd30bd_ec8bbfeb37d5-slide-13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2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0"/>
  <p:tag name="KSO_WM_TEMPLATE_SLIDE_ID" val="slide_ef948ae8003135f4"/>
</p:tagLst>
</file>

<file path=ppt/tags/tag3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3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365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3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10ff3221-fd68-4bf1-b5b2-5b4a6e7b9331.jpg?Expires=1797594776\u0026AWSAccessKeyId=AKLT9NSy7kh8TIS1UzNqLRY2\u0026Signature=LV75Abhiy8Ga7YKnxuwpd1G5AiY%3D&quot;,&quot;product_name&quot;:&quot;wps-wpp-pc&quot;,&quot;intention_code&quot;:&quot;wps_wpp_generate_theme_pay&quot;}*auto_qingqiu_3.0.4_prod*1766058761137_dd30bd_ec8bbfeb37d5-slide-10"/>
</p:tagLst>
</file>

<file path=ppt/tags/tag36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97e71a9c1fd50a82"/>
</p:tagLst>
</file>

<file path=ppt/tags/tag3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88c92015f10126dd39b6279c91a0124ce450f5"/>
  <p:tag name="KSO_WM_NEWLAYOUT_GROUP_ID" val="layout_30"/>
  <p:tag name="KSO_WM_NEWLAYOUT_ID" val="slide_97e71a9c1fd50a82"/>
</p:tagLst>
</file>

<file path=ppt/tags/tag3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7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7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4ba6af0dc8c5e01cb00fab0e90c69df50601a10"/>
  <p:tag name="KSO_WM_NEWLAYOUT_GROUP_ID" val="layout_10013"/>
  <p:tag name="KSO_WM_NEWLAYOUT_ID" val="slide_2b9069f18f10c117"/>
  <p:tag name="KSO_WM_UNIT_PRESET_TEXT" val="单击此处添加标题"/>
</p:tagLst>
</file>

<file path=ppt/tags/tag3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93d9d634-1038-4564-916f-68216f6820c0.jpg?Expires=1797594777\u0026AWSAccessKeyId=AKLT9NSy7kh8TIS1UzNqLRY2\u0026Signature=32nS6WZ6ZQdcCyqB9XnxpotvSNs%3D&quot;,&quot;product_name&quot;:&quot;wps-wpp-pc&quot;,&quot;intention_code&quot;:&quot;wps_wpp_generate_theme_pay&quot;}*auto_qingqiu_3.0.4_prod*1766058761137_dd30bd_ec8bbfeb37d5-slide-15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8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2b9069f18f10c117"/>
</p:tagLst>
</file>

<file path=ppt/tags/tag3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3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388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3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c53f60649541713b4f7d3756aa8d68ea237f76b"/>
  <p:tag name="KSO_WM_NEWLAYOUT_GROUP_ID" val="layout_2"/>
  <p:tag name="KSO_WM_NEWLAYOUT_ID" val="slide_dbd12360534da726"/>
  <p:tag name="KSO_WM_UNIT_PRESET_TEXT" val="单击此处添加标题"/>
</p:tagLst>
</file>

<file path=ppt/tags/tag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cbe599fe5f6d2e4b61fab868b27649c955d4d0"/>
  <p:tag name="KSO_WM_NEWLAYOUT_GROUP_ID" val="layout_3"/>
  <p:tag name="KSO_WM_NEWLAYOUT_ID" val="slide_2f79b00f4b17b7be"/>
</p:tagLst>
</file>

<file path=ppt/tags/tag39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02674f68-29a7-4068-ae7a-8338cd0589d2.jpg?Expires=1797594776\u0026AWSAccessKeyId=AKLT9NSy7kh8TIS1UzNqLRY2\u0026Signature=8UHyix1EKAbb8cz%2F%2BELKCuH9BEs%3D&quot;,&quot;product_name&quot;:&quot;wps-wpp-pc&quot;,&quot;intention_code&quot;:&quot;wps_wpp_generate_theme_pay&quot;}*auto_qingqiu_3.0.4_prod*1766058761137_dd30bd_ec8bbfeb37d5-slide-22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9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ed506321-3f6a-448f-806b-353dda7adafe.jpg?Expires=1797594777\u0026AWSAccessKeyId=AKLT9NSy7kh8TIS1UzNqLRY2\u0026Signature=Ww6r7iw2VcSdtvSQSWIh75fIjMk%3D&quot;,&quot;product_name&quot;:&quot;wps-wpp-pc&quot;,&quot;intention_code&quot;:&quot;wps_wpp_generate_theme_pay&quot;}*auto_qingqiu_3.0.4_prod*1766058761137_dd30bd_ec8bbfeb37d5-slide-22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98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dbd12360534da726"/>
</p:tagLst>
</file>

<file path=ppt/tags/tag3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88c92015f10126dd39b6279c91a0124ce450f5"/>
  <p:tag name="KSO_WM_NEWLAYOUT_GROUP_ID" val="layout_30"/>
  <p:tag name="KSO_WM_NEWLAYOUT_ID" val="slide_97e71a9c1fd50a82"/>
</p:tagLst>
</file>

<file path=ppt/tags/tag4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0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0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0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4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412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4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488c92015f10126dd39b6279c91a0124ce450f5"/>
  <p:tag name="KSO_WM_NEWLAYOUT_GROUP_ID" val="layout_30"/>
  <p:tag name="KSO_WM_NEWLAYOUT_ID" val="slide_97e71a9c1fd50a82"/>
</p:tagLst>
</file>

<file path=ppt/tags/tag4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1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1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2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c5ffa415428627e2"/>
</p:tagLst>
</file>

<file path=ppt/tags/tag426.xml><?xml version="1.0" encoding="utf-8"?>
<p:tagLst xmlns:p="http://schemas.openxmlformats.org/presentationml/2006/main">
  <p:tag name="resource_record_key" val="{&quot;8&quot;:[20471413]}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5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9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de65a8bd2c9f4a91aeca6bd72bcf0d6c0572c66"/>
  <p:tag name="KSO_WM_NEWLAYOUT_GROUP_ID" val="layout_10003"/>
  <p:tag name="KSO_WM_NEWLAYOUT_ID" val="slide_a1e31e139923f8f0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1ccbf5878e1abfb7dec63d5a637a8860449a00c"/>
  <p:tag name="KSO_WM_NEWLAYOUT_GROUP_ID" val="layout_35"/>
  <p:tag name="KSO_WM_NEWLAYOUT_ID" val="slide_09fa9d62d592d9bc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8b7cbb5b3df52009496580ceffc023d260f1b71"/>
  <p:tag name="KSO_WM_NEWLAYOUT_GROUP_ID" val="layout_53"/>
  <p:tag name="KSO_WM_NEWLAYOUT_ID" val="slide_76713c4037f02356"/>
</p:tagLst>
</file>

<file path=ppt/tags/tag7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4ba6af0dc8c5e01cb00fab0e90c69df50601a10"/>
  <p:tag name="KSO_WM_NEWLAYOUT_GROUP_ID" val="layout_10013"/>
  <p:tag name="KSO_WM_NEWLAYOUT_ID" val="slide_2b9069f18f10c117"/>
</p:tagLst>
</file>

<file path=ppt/tags/tag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bed4d5da816771aa95fc3535825faed31fdc98"/>
  <p:tag name="KSO_WM_NEWLAYOUT_GROUP_ID" val="layout_26"/>
  <p:tag name="KSO_WM_NEWLAYOUT_ID" val="slide_ef948ae8003135f4"/>
</p:tagLst>
</file>

<file path=ppt/tags/tag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">
      <a:dk1>
        <a:srgbClr val="000000"/>
      </a:dk1>
      <a:lt1>
        <a:srgbClr val="FFFFFF"/>
      </a:lt1>
      <a:dk2>
        <a:srgbClr val="0A1318"/>
      </a:dk2>
      <a:lt2>
        <a:srgbClr val="E7F1F5"/>
      </a:lt2>
      <a:accent1>
        <a:srgbClr val="316177"/>
      </a:accent1>
      <a:accent2>
        <a:srgbClr val="5A5C5C"/>
      </a:accent2>
      <a:accent3>
        <a:srgbClr val="316177"/>
      </a:accent3>
      <a:accent4>
        <a:srgbClr val="5A5C5C"/>
      </a:accent4>
      <a:accent5>
        <a:srgbClr val="316177"/>
      </a:accent5>
      <a:accent6>
        <a:srgbClr val="5A5C5C"/>
      </a:accent6>
      <a:hlink>
        <a:srgbClr val="0026E5"/>
      </a:hlink>
      <a:folHlink>
        <a:srgbClr val="7E1FAD"/>
      </a:folHlink>
    </a:clrScheme>
    <a:fontScheme name="">
      <a:majorFont>
        <a:latin typeface="MiSans Medium"/>
        <a:ea typeface="MiSans Medium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2452</Words>
  <Application>WPS 演示</Application>
  <PresentationFormat>宽屏</PresentationFormat>
  <Paragraphs>173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可爱吧唧</vt:lpstr>
      <vt:lpstr>汉仪帅线体简</vt:lpstr>
      <vt:lpstr>MiSans Medium</vt:lpstr>
      <vt:lpstr>MiSans Normal</vt:lpstr>
      <vt:lpstr>MiSans</vt:lpstr>
      <vt:lpstr>Arial Unicode MS</vt:lpstr>
      <vt:lpstr>Calibri</vt:lpstr>
      <vt:lpstr>MiSans Medium</vt:lpstr>
      <vt:lpstr>Arial</vt:lpstr>
      <vt:lpstr>ui-sans-serif</vt:lpstr>
      <vt:lpstr>Segoe Print</vt:lpstr>
      <vt:lpstr>Office 主题</vt:lpstr>
      <vt:lpstr>1_WPS</vt:lpstr>
      <vt:lpstr>Drake</vt:lpstr>
      <vt:lpstr>选题背景与研究目标</vt:lpstr>
      <vt:lpstr>选题背景阐述</vt:lpstr>
      <vt:lpstr>研究目标设定</vt:lpstr>
      <vt:lpstr>核心问题提出</vt:lpstr>
      <vt:lpstr>情感矛盾的核心主题是什么？</vt:lpstr>
      <vt:lpstr>数据准备与研究方法</vt:lpstr>
      <vt:lpstr>数据准备情况</vt:lpstr>
      <vt:lpstr>具体研究方法</vt:lpstr>
      <vt:lpstr>文本数据分析结果</vt:lpstr>
      <vt:lpstr>核心问题提出</vt:lpstr>
      <vt:lpstr>PowerPoint 演示文稿</vt:lpstr>
      <vt:lpstr>分析结果概述</vt:lpstr>
      <vt:lpstr>核心结论</vt:lpstr>
      <vt:lpstr>主要结论内容</vt:lpstr>
      <vt:lpstr>PowerPoint 演示文稿</vt:lpstr>
      <vt:lpstr>总结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Drake</dc:title>
  <dc:creator/>
  <cp:lastModifiedBy>化一笑</cp:lastModifiedBy>
  <cp:revision>1</cp:revision>
  <dcterms:created xsi:type="dcterms:W3CDTF">2025-12-18T14:27:48Z</dcterms:created>
  <dcterms:modified xsi:type="dcterms:W3CDTF">2025-12-18T14:27:48Z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F03C3A9EA0034D5B8282F299D6B68D88_13</vt:lpwstr>
  </property>
</Properties>
</file>